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72" r:id="rId13"/>
    <p:sldId id="265" r:id="rId14"/>
    <p:sldId id="268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Tabelle1!$A$2:$A$3</c:f>
              <c:strCache>
                <c:ptCount val="2"/>
                <c:pt idx="0">
                  <c:v>Privatpersonen</c:v>
                </c:pt>
                <c:pt idx="1">
                  <c:v>Unternehmen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21458754499651"/>
          <c:y val="0.3956473391690406"/>
          <c:w val="0.23983212536340848"/>
          <c:h val="0.23316428215649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9DBE-F2AE-4091-9A12-E121043762B9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D65DA-B138-4809-9BE4-3FA4C96EB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539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6A2E-BFDA-4FB6-9559-65870E2577DA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0A622-952A-4F46-9A9D-182553670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1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0A622-952A-4F46-9A9D-1825536709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82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sharing PowerPoint Hintergr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t="12888" r="1133" b="32693"/>
          <a:stretch/>
        </p:blipFill>
        <p:spPr bwMode="auto">
          <a:xfrm>
            <a:off x="0" y="260648"/>
            <a:ext cx="9144000" cy="3805208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arsharing PowerPoint Hintergr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81985" r="24938" b="8264"/>
          <a:stretch/>
        </p:blipFill>
        <p:spPr bwMode="auto">
          <a:xfrm>
            <a:off x="2834609" y="6275070"/>
            <a:ext cx="3840481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4164880"/>
            <a:ext cx="770485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/>
              <a:t>Toblacher Gespräche 2017</a:t>
            </a:r>
          </a:p>
          <a:p>
            <a:pPr algn="ctr"/>
            <a:endParaRPr lang="de-DE" sz="1000" b="1" dirty="0" smtClean="0"/>
          </a:p>
          <a:p>
            <a:pPr algn="ctr"/>
            <a:r>
              <a:rPr lang="de-DE" sz="3400" b="1" dirty="0" smtClean="0"/>
              <a:t>Leonhard Resch</a:t>
            </a:r>
          </a:p>
          <a:p>
            <a:pPr algn="ctr"/>
            <a:endParaRPr lang="de-DE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40629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 smtClean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Carsharing für Privatpersonen</a:t>
            </a:r>
            <a:endParaRPr lang="de-DE" altLang="de-DE" sz="2800" b="1" kern="0" dirty="0">
              <a:solidFill>
                <a:srgbClr val="97BF0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5288" y="1484313"/>
            <a:ext cx="83534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Calibri" pitchFamily="34" charset="0"/>
                <a:cs typeface="Calibri" pitchFamily="34" charset="0"/>
              </a:rPr>
              <a:t>Unsere Kunden reichen vom 18-jährigen </a:t>
            </a:r>
            <a:r>
              <a:rPr lang="de-DE" sz="2000" b="1" dirty="0">
                <a:latin typeface="Calibri" pitchFamily="34" charset="0"/>
                <a:cs typeface="Calibri" pitchFamily="34" charset="0"/>
              </a:rPr>
              <a:t>Führerscheinneuling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bis zum 80-jährigen </a:t>
            </a:r>
            <a:r>
              <a:rPr lang="de-DE" sz="2000" b="1" dirty="0">
                <a:latin typeface="Calibri" pitchFamily="34" charset="0"/>
                <a:cs typeface="Calibri" pitchFamily="34" charset="0"/>
              </a:rPr>
              <a:t>Pensionisten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: </a:t>
            </a:r>
          </a:p>
        </p:txBody>
      </p:sp>
      <p:sp>
        <p:nvSpPr>
          <p:cNvPr id="15366" name="AutoShape 7" descr="Bildergebnis für auto"/>
          <p:cNvSpPr>
            <a:spLocks noChangeAspect="1" noChangeArrowheads="1"/>
          </p:cNvSpPr>
          <p:nvPr/>
        </p:nvSpPr>
        <p:spPr bwMode="auto">
          <a:xfrm>
            <a:off x="176213" y="-2362200"/>
            <a:ext cx="49339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r="2101"/>
          <a:stretch/>
        </p:blipFill>
        <p:spPr bwMode="auto">
          <a:xfrm>
            <a:off x="442192" y="2192199"/>
            <a:ext cx="8259615" cy="358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Carsharing für Betriebe</a:t>
            </a:r>
          </a:p>
        </p:txBody>
      </p:sp>
      <p:sp>
        <p:nvSpPr>
          <p:cNvPr id="16388" name="Rechteck 4"/>
          <p:cNvSpPr>
            <a:spLocks noChangeArrowheads="1"/>
          </p:cNvSpPr>
          <p:nvPr/>
        </p:nvSpPr>
        <p:spPr bwMode="auto">
          <a:xfrm>
            <a:off x="323528" y="1557338"/>
            <a:ext cx="81997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2000" dirty="0">
                <a:latin typeface="Calibri" pitchFamily="34" charset="0"/>
              </a:rPr>
              <a:t>Genutzt werden unsere Fahrzeuge auch von </a:t>
            </a:r>
            <a:r>
              <a:rPr lang="de-DE" altLang="de-DE" sz="2000" b="1" dirty="0">
                <a:latin typeface="Calibri" pitchFamily="34" charset="0"/>
              </a:rPr>
              <a:t>Betrieben</a:t>
            </a:r>
            <a:r>
              <a:rPr lang="de-DE" altLang="de-DE" sz="2000" dirty="0">
                <a:latin typeface="Calibri" pitchFamily="34" charset="0"/>
              </a:rPr>
              <a:t> aller Größenordnung, die entweder </a:t>
            </a:r>
            <a:r>
              <a:rPr lang="de-DE" altLang="de-DE" sz="2000" b="1" dirty="0">
                <a:latin typeface="Calibri" pitchFamily="34" charset="0"/>
              </a:rPr>
              <a:t>keinen eigenen Firmenfuhrpark </a:t>
            </a:r>
            <a:r>
              <a:rPr lang="de-DE" altLang="de-DE" sz="2000" dirty="0">
                <a:latin typeface="Calibri" pitchFamily="34" charset="0"/>
              </a:rPr>
              <a:t>besitzen oder lediglich die Spitzen mit Carsharing abdecken möchten und die </a:t>
            </a:r>
            <a:r>
              <a:rPr lang="de-DE" altLang="de-DE" sz="2000" b="1" dirty="0">
                <a:latin typeface="Calibri" pitchFamily="34" charset="0"/>
              </a:rPr>
              <a:t>Vorteile</a:t>
            </a:r>
            <a:r>
              <a:rPr lang="de-DE" altLang="de-DE" sz="2000" dirty="0">
                <a:latin typeface="Calibri" pitchFamily="34" charset="0"/>
              </a:rPr>
              <a:t> schätzen, die Carsharing </a:t>
            </a:r>
            <a:r>
              <a:rPr lang="de-DE" altLang="de-DE" sz="2000" dirty="0" smtClean="0">
                <a:latin typeface="Calibri" pitchFamily="34" charset="0"/>
              </a:rPr>
              <a:t>bietet.</a:t>
            </a:r>
            <a:endParaRPr lang="de-DE" altLang="de-DE" sz="2000" dirty="0">
              <a:latin typeface="Calibri" pitchFamily="34" charset="0"/>
            </a:endParaRPr>
          </a:p>
        </p:txBody>
      </p:sp>
      <p:pic>
        <p:nvPicPr>
          <p:cNvPr id="16390" name="Picture 5" descr="Bildergebnis für car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5762" r="6451" b="6660"/>
          <a:stretch>
            <a:fillRect/>
          </a:stretch>
        </p:blipFill>
        <p:spPr bwMode="auto">
          <a:xfrm>
            <a:off x="2458814" y="3212976"/>
            <a:ext cx="4188272" cy="288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 smtClean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Gründe für die Nutzung von Carsharing</a:t>
            </a:r>
            <a:endParaRPr lang="de-DE" altLang="de-DE" sz="2800" b="1" kern="0" dirty="0">
              <a:solidFill>
                <a:srgbClr val="97BF0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/>
          <a:stretch/>
        </p:blipFill>
        <p:spPr bwMode="auto">
          <a:xfrm>
            <a:off x="249932" y="1656816"/>
            <a:ext cx="8498532" cy="443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Elektromobilität und Carsharing</a:t>
            </a:r>
          </a:p>
        </p:txBody>
      </p:sp>
      <p:sp>
        <p:nvSpPr>
          <p:cNvPr id="14340" name="Textfeld 5"/>
          <p:cNvSpPr txBox="1">
            <a:spLocks noChangeArrowheads="1"/>
          </p:cNvSpPr>
          <p:nvPr/>
        </p:nvSpPr>
        <p:spPr bwMode="auto">
          <a:xfrm>
            <a:off x="334963" y="1412875"/>
            <a:ext cx="8312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Aft>
                <a:spcPts val="600"/>
              </a:spcAft>
              <a:buClr>
                <a:srgbClr val="97BF01"/>
              </a:buClr>
            </a:pPr>
            <a:r>
              <a:rPr lang="de-DE" altLang="de-DE" sz="2000" dirty="0">
                <a:latin typeface="Calibri" pitchFamily="34" charset="0"/>
              </a:rPr>
              <a:t>Im April 2015 haben wir in Bozen einen </a:t>
            </a:r>
            <a:r>
              <a:rPr lang="de-DE" altLang="de-DE" sz="2000" b="1" dirty="0">
                <a:latin typeface="Calibri" pitchFamily="34" charset="0"/>
              </a:rPr>
              <a:t>Elektro-UP</a:t>
            </a:r>
            <a:r>
              <a:rPr lang="de-DE" altLang="de-DE" sz="2000" dirty="0">
                <a:latin typeface="Calibri" pitchFamily="34" charset="0"/>
              </a:rPr>
              <a:t> stationiert; im September folgte ein </a:t>
            </a:r>
            <a:r>
              <a:rPr lang="de-DE" altLang="de-DE" sz="2000" b="1" dirty="0">
                <a:latin typeface="Calibri" pitchFamily="34" charset="0"/>
              </a:rPr>
              <a:t>Elektro-Golf</a:t>
            </a:r>
            <a:r>
              <a:rPr lang="de-DE" altLang="de-DE" sz="2000" dirty="0">
                <a:latin typeface="Calibri" pitchFamily="34" charset="0"/>
              </a:rPr>
              <a:t> in Mals. Beide Autos wurden von der Gemeinde Mals für Carsharing zur Verfügung gestellt.</a:t>
            </a:r>
          </a:p>
        </p:txBody>
      </p:sp>
      <p:sp>
        <p:nvSpPr>
          <p:cNvPr id="14341" name="Textfeld 5"/>
          <p:cNvSpPr txBox="1">
            <a:spLocks noChangeArrowheads="1"/>
          </p:cNvSpPr>
          <p:nvPr/>
        </p:nvSpPr>
        <p:spPr bwMode="auto">
          <a:xfrm>
            <a:off x="458788" y="4941888"/>
            <a:ext cx="8188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Aft>
                <a:spcPts val="600"/>
              </a:spcAft>
              <a:buClr>
                <a:srgbClr val="97BF01"/>
              </a:buClr>
            </a:pPr>
            <a:r>
              <a:rPr lang="de-DE" altLang="de-DE" sz="2000" dirty="0">
                <a:latin typeface="Calibri" pitchFamily="34" charset="0"/>
              </a:rPr>
              <a:t>Nach einer kurzen „Anlaufzeit“ erfreuten sich die </a:t>
            </a:r>
            <a:r>
              <a:rPr lang="de-DE" altLang="de-DE" sz="2000" b="1" dirty="0">
                <a:latin typeface="Calibri" pitchFamily="34" charset="0"/>
              </a:rPr>
              <a:t>umweltfreundlichen Fahrzeuge </a:t>
            </a:r>
            <a:r>
              <a:rPr lang="de-DE" altLang="de-DE" sz="2000" dirty="0">
                <a:latin typeface="Calibri" pitchFamily="34" charset="0"/>
              </a:rPr>
              <a:t>immer größerer Beliebtheit. Diverse </a:t>
            </a:r>
            <a:r>
              <a:rPr lang="de-DE" altLang="de-DE" sz="2000" b="1" dirty="0">
                <a:latin typeface="Calibri" pitchFamily="34" charset="0"/>
              </a:rPr>
              <a:t>Testfahrten</a:t>
            </a:r>
            <a:r>
              <a:rPr lang="de-DE" altLang="de-DE" sz="2000" dirty="0">
                <a:latin typeface="Calibri" pitchFamily="34" charset="0"/>
              </a:rPr>
              <a:t> wurden organisiert.</a:t>
            </a:r>
          </a:p>
        </p:txBody>
      </p:sp>
      <p:pic>
        <p:nvPicPr>
          <p:cNvPr id="14342" name="Picture 7" descr="C:\Users\hanna.hofer\Google Drive\7. Öffentlichkeitsarbeit\Fotos und Bilder\Fotos Dietmar\A (29 von 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6" t="46986" r="8536" b="17934"/>
          <a:stretch>
            <a:fillRect/>
          </a:stretch>
        </p:blipFill>
        <p:spPr bwMode="auto">
          <a:xfrm>
            <a:off x="1905000" y="2781300"/>
            <a:ext cx="45831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sharing PowerPoint Hintergr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t="12888" r="1133" b="32693"/>
          <a:stretch/>
        </p:blipFill>
        <p:spPr bwMode="auto">
          <a:xfrm>
            <a:off x="0" y="260648"/>
            <a:ext cx="9144000" cy="3805208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arsharing PowerPoint Hintergr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81985" r="24938" b="8264"/>
          <a:stretch/>
        </p:blipFill>
        <p:spPr bwMode="auto">
          <a:xfrm>
            <a:off x="2834609" y="6275070"/>
            <a:ext cx="3840481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02421" y="429994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/>
              <a:t>Vielen Dank für Ihre Aufmerksamkeit!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435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Wer wir sind</a:t>
            </a:r>
          </a:p>
        </p:txBody>
      </p:sp>
      <p:sp>
        <p:nvSpPr>
          <p:cNvPr id="5124" name="Textfeld 5"/>
          <p:cNvSpPr txBox="1">
            <a:spLocks noChangeArrowheads="1"/>
          </p:cNvSpPr>
          <p:nvPr/>
        </p:nvSpPr>
        <p:spPr bwMode="auto">
          <a:xfrm>
            <a:off x="334963" y="1412875"/>
            <a:ext cx="8188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de-DE" altLang="de-DE" sz="2000" dirty="0">
                <a:latin typeface="Calibri" pitchFamily="34" charset="0"/>
              </a:rPr>
              <a:t>Carsharing Südtirol Alto Adige ist eine </a:t>
            </a:r>
            <a:r>
              <a:rPr lang="de-DE" altLang="de-DE" sz="2000" b="1" dirty="0">
                <a:latin typeface="Calibri" pitchFamily="34" charset="0"/>
              </a:rPr>
              <a:t>nicht-gewinnorientierte Konsortialgenossenschaft</a:t>
            </a:r>
            <a:r>
              <a:rPr lang="de-DE" altLang="de-DE" sz="2000" dirty="0">
                <a:latin typeface="Calibri" pitchFamily="34" charset="0"/>
              </a:rPr>
              <a:t>, </a:t>
            </a:r>
            <a:r>
              <a:rPr lang="de-DE" altLang="de-DE" sz="2000" dirty="0" smtClean="0">
                <a:latin typeface="Calibri" pitchFamily="34" charset="0"/>
              </a:rPr>
              <a:t>die 2013 mit dem Ziel gegründet wurde:</a:t>
            </a:r>
            <a:endParaRPr lang="de-DE" altLang="de-DE" sz="2000" dirty="0">
              <a:latin typeface="Calibri" pitchFamily="34" charset="0"/>
            </a:endParaRPr>
          </a:p>
        </p:txBody>
      </p:sp>
      <p:sp>
        <p:nvSpPr>
          <p:cNvPr id="5125" name="Textfeld 12"/>
          <p:cNvSpPr txBox="1">
            <a:spLocks noChangeArrowheads="1"/>
          </p:cNvSpPr>
          <p:nvPr/>
        </p:nvSpPr>
        <p:spPr bwMode="auto">
          <a:xfrm>
            <a:off x="539750" y="2636912"/>
            <a:ext cx="3556000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dirty="0">
                <a:latin typeface="Calibri" pitchFamily="34" charset="0"/>
              </a:rPr>
              <a:t>ein gut funktionierendes </a:t>
            </a:r>
            <a:r>
              <a:rPr lang="de-DE" altLang="de-DE" sz="2000" b="1" dirty="0">
                <a:latin typeface="Calibri" pitchFamily="34" charset="0"/>
              </a:rPr>
              <a:t>Carsharing-System</a:t>
            </a:r>
            <a:r>
              <a:rPr lang="de-DE" altLang="de-DE" sz="2000" dirty="0">
                <a:latin typeface="Calibri" pitchFamily="34" charset="0"/>
              </a:rPr>
              <a:t> aufzubauen;</a:t>
            </a:r>
          </a:p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b="1" dirty="0">
                <a:latin typeface="Calibri" pitchFamily="34" charset="0"/>
              </a:rPr>
              <a:t>umweltschonende</a:t>
            </a:r>
            <a:r>
              <a:rPr lang="de-DE" altLang="de-DE" sz="2000" dirty="0">
                <a:latin typeface="Calibri" pitchFamily="34" charset="0"/>
              </a:rPr>
              <a:t> Autos einzusetzen;</a:t>
            </a:r>
          </a:p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dirty="0">
                <a:latin typeface="Calibri" pitchFamily="34" charset="0"/>
              </a:rPr>
              <a:t>eine Ergänzung zu den </a:t>
            </a:r>
            <a:r>
              <a:rPr lang="de-DE" altLang="de-DE" sz="2000" b="1" dirty="0">
                <a:latin typeface="Calibri" pitchFamily="34" charset="0"/>
              </a:rPr>
              <a:t>öffentlichen Verkehrsmitteln </a:t>
            </a:r>
            <a:r>
              <a:rPr lang="de-DE" altLang="de-DE" sz="2000" dirty="0">
                <a:latin typeface="Calibri" pitchFamily="34" charset="0"/>
              </a:rPr>
              <a:t>zu </a:t>
            </a:r>
            <a:r>
              <a:rPr lang="de-DE" altLang="de-DE" sz="2000" dirty="0" smtClean="0">
                <a:latin typeface="Calibri" pitchFamily="34" charset="0"/>
              </a:rPr>
              <a:t>bieten</a:t>
            </a:r>
          </a:p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dirty="0">
                <a:latin typeface="Calibri" pitchFamily="34" charset="0"/>
              </a:rPr>
              <a:t>e</a:t>
            </a:r>
            <a:r>
              <a:rPr lang="de-DE" altLang="de-DE" sz="2000" dirty="0" smtClean="0">
                <a:latin typeface="Calibri" pitchFamily="34" charset="0"/>
              </a:rPr>
              <a:t>ine </a:t>
            </a:r>
            <a:r>
              <a:rPr lang="de-DE" altLang="de-DE" sz="2000" b="1" dirty="0" smtClean="0">
                <a:latin typeface="Calibri" pitchFamily="34" charset="0"/>
              </a:rPr>
              <a:t>Alternative zum zweiten Auto </a:t>
            </a:r>
            <a:r>
              <a:rPr lang="de-DE" altLang="de-DE" sz="2000" dirty="0" smtClean="0">
                <a:latin typeface="Calibri" pitchFamily="34" charset="0"/>
              </a:rPr>
              <a:t>schaffen</a:t>
            </a:r>
            <a:endParaRPr lang="de-DE" altLang="de-DE" sz="2000" dirty="0">
              <a:latin typeface="Calibri" pitchFamily="34" charset="0"/>
            </a:endParaRPr>
          </a:p>
        </p:txBody>
      </p:sp>
      <p:pic>
        <p:nvPicPr>
          <p:cNvPr id="5126" name="Picture 10" descr="http://thecityfix.com/files/2011/02/carsharingass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40000"/>
            <a:ext cx="4286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sharing PowerPoint Hintergru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49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 smtClean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Unsere Mitglieder</a:t>
            </a:r>
            <a:endParaRPr lang="de-DE" altLang="de-DE" sz="2800" b="1" kern="0" dirty="0">
              <a:solidFill>
                <a:srgbClr val="97BF0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feld 5"/>
          <p:cNvSpPr txBox="1">
            <a:spLocks noChangeArrowheads="1"/>
          </p:cNvSpPr>
          <p:nvPr/>
        </p:nvSpPr>
        <p:spPr bwMode="auto">
          <a:xfrm>
            <a:off x="334963" y="1268760"/>
            <a:ext cx="818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de-DE" altLang="de-DE" sz="2400" dirty="0" smtClean="0">
                <a:latin typeface="Calibri" pitchFamily="34" charset="0"/>
              </a:rPr>
              <a:t>Von Anfang an werden wir von starken Partnern begleitet:</a:t>
            </a:r>
            <a:endParaRPr lang="de-DE" altLang="de-DE" sz="2400" u="sng" dirty="0"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10196" y="2048669"/>
            <a:ext cx="40520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 smtClean="0"/>
              <a:t>Arche im KVW</a:t>
            </a:r>
          </a:p>
          <a:p>
            <a:pPr>
              <a:spcAft>
                <a:spcPts val="600"/>
              </a:spcAft>
            </a:pPr>
            <a:r>
              <a:rPr lang="de-DE" b="1" dirty="0"/>
              <a:t>ASP Servizi</a:t>
            </a:r>
          </a:p>
          <a:p>
            <a:pPr>
              <a:spcAft>
                <a:spcPts val="600"/>
              </a:spcAft>
            </a:pPr>
            <a:r>
              <a:rPr lang="de-DE" dirty="0"/>
              <a:t>Auto Brenner AG</a:t>
            </a:r>
          </a:p>
          <a:p>
            <a:pPr>
              <a:spcAft>
                <a:spcPts val="600"/>
              </a:spcAft>
            </a:pPr>
            <a:r>
              <a:rPr lang="de-DE" b="1" dirty="0"/>
              <a:t>C Plus Arbeitergenossenschaft</a:t>
            </a:r>
          </a:p>
          <a:p>
            <a:pPr>
              <a:spcAft>
                <a:spcPts val="600"/>
              </a:spcAft>
            </a:pPr>
            <a:r>
              <a:rPr lang="de-DE" b="1" dirty="0"/>
              <a:t>Confcooperative Bozen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EVG Sand </a:t>
            </a:r>
            <a:r>
              <a:rPr lang="de-DE" dirty="0"/>
              <a:t>in Taufers</a:t>
            </a:r>
          </a:p>
          <a:p>
            <a:pPr>
              <a:spcAft>
                <a:spcPts val="600"/>
              </a:spcAft>
            </a:pPr>
            <a:r>
              <a:rPr lang="de-DE" b="1" dirty="0"/>
              <a:t>Forward Società Cooperativa</a:t>
            </a:r>
          </a:p>
          <a:p>
            <a:pPr>
              <a:spcAft>
                <a:spcPts val="600"/>
              </a:spcAft>
            </a:pPr>
            <a:r>
              <a:rPr lang="de-DE" b="1" dirty="0"/>
              <a:t>Gemeinde Mals</a:t>
            </a:r>
          </a:p>
          <a:p>
            <a:pPr>
              <a:spcAft>
                <a:spcPts val="600"/>
              </a:spcAft>
            </a:pPr>
            <a:r>
              <a:rPr lang="de-DE" b="1" dirty="0"/>
              <a:t>Giovacchini Genossenschaft</a:t>
            </a:r>
          </a:p>
          <a:p>
            <a:pPr>
              <a:spcAft>
                <a:spcPts val="600"/>
              </a:spcAft>
            </a:pPr>
            <a:r>
              <a:rPr lang="de-DE" b="1" dirty="0"/>
              <a:t>Infosyn GmbH</a:t>
            </a:r>
          </a:p>
          <a:p>
            <a:pPr>
              <a:spcAft>
                <a:spcPts val="600"/>
              </a:spcAft>
            </a:pPr>
            <a:r>
              <a:rPr lang="de-DE" dirty="0"/>
              <a:t>Kon Coop </a:t>
            </a:r>
            <a:r>
              <a:rPr lang="de-DE" dirty="0" smtClean="0"/>
              <a:t>Genossenschaft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52950" y="2060848"/>
            <a:ext cx="43395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/>
              <a:t>KVW</a:t>
            </a:r>
          </a:p>
          <a:p>
            <a:pPr>
              <a:spcAft>
                <a:spcPts val="600"/>
              </a:spcAft>
            </a:pPr>
            <a:r>
              <a:rPr lang="de-DE" dirty="0"/>
              <a:t>Marktgemeinde Sand in Taufers</a:t>
            </a:r>
          </a:p>
          <a:p>
            <a:pPr>
              <a:spcAft>
                <a:spcPts val="600"/>
              </a:spcAft>
            </a:pPr>
            <a:r>
              <a:rPr lang="de-DE" dirty="0"/>
              <a:t>NAVES</a:t>
            </a:r>
          </a:p>
          <a:p>
            <a:pPr>
              <a:spcAft>
                <a:spcPts val="600"/>
              </a:spcAft>
            </a:pPr>
            <a:r>
              <a:rPr lang="de-DE" b="1" dirty="0"/>
              <a:t>Raiffeisenkasse Bozen</a:t>
            </a:r>
          </a:p>
          <a:p>
            <a:pPr>
              <a:spcAft>
                <a:spcPts val="600"/>
              </a:spcAft>
            </a:pPr>
            <a:r>
              <a:rPr lang="de-DE" dirty="0"/>
              <a:t>Raiffeisenkasse Eisacktal</a:t>
            </a:r>
          </a:p>
          <a:p>
            <a:pPr>
              <a:spcAft>
                <a:spcPts val="600"/>
              </a:spcAft>
            </a:pPr>
            <a:r>
              <a:rPr lang="de-DE" dirty="0"/>
              <a:t>Raiffeisenkasse Meran</a:t>
            </a:r>
          </a:p>
          <a:p>
            <a:pPr>
              <a:spcAft>
                <a:spcPts val="600"/>
              </a:spcAft>
            </a:pPr>
            <a:r>
              <a:rPr lang="de-DE" b="1" dirty="0"/>
              <a:t>Safety Road </a:t>
            </a:r>
            <a:r>
              <a:rPr lang="de-DE" b="1" dirty="0" err="1"/>
              <a:t>Academy</a:t>
            </a:r>
            <a:r>
              <a:rPr lang="de-DE" b="1" dirty="0"/>
              <a:t> Società Cooperativa</a:t>
            </a:r>
          </a:p>
          <a:p>
            <a:pPr>
              <a:spcAft>
                <a:spcPts val="600"/>
              </a:spcAft>
            </a:pPr>
            <a:r>
              <a:rPr lang="de-DE" b="1" dirty="0"/>
              <a:t>Südtiroler Bauernbund</a:t>
            </a:r>
          </a:p>
          <a:p>
            <a:pPr>
              <a:spcAft>
                <a:spcPts val="600"/>
              </a:spcAft>
            </a:pPr>
            <a:r>
              <a:rPr lang="de-DE" b="1" dirty="0"/>
              <a:t>Südtiroler Energieverband Genossenschaft</a:t>
            </a:r>
          </a:p>
          <a:p>
            <a:pPr>
              <a:spcAft>
                <a:spcPts val="600"/>
              </a:spcAft>
            </a:pPr>
            <a:r>
              <a:rPr lang="de-DE" dirty="0"/>
              <a:t>Wohnbaugenossenschaft Grieserauen</a:t>
            </a:r>
          </a:p>
          <a:p>
            <a:pPr>
              <a:spcAft>
                <a:spcPts val="600"/>
              </a:spcAft>
            </a:pPr>
            <a:r>
              <a:rPr lang="de-DE" dirty="0"/>
              <a:t>Wohnbaugenossenschaft </a:t>
            </a:r>
            <a:r>
              <a:rPr lang="de-DE" dirty="0" smtClean="0"/>
              <a:t>Gries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8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 smtClean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Unsere Motivatoren</a:t>
            </a:r>
            <a:endParaRPr lang="de-DE" altLang="de-DE" sz="2800" b="1" kern="0" dirty="0">
              <a:solidFill>
                <a:srgbClr val="97BF0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feld 5"/>
          <p:cNvSpPr txBox="1">
            <a:spLocks noChangeArrowheads="1"/>
          </p:cNvSpPr>
          <p:nvPr/>
        </p:nvSpPr>
        <p:spPr bwMode="auto">
          <a:xfrm>
            <a:off x="334963" y="1412875"/>
            <a:ext cx="818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de-DE" altLang="de-DE" sz="2400" b="1" dirty="0" smtClean="0">
                <a:latin typeface="Calibri" pitchFamily="34" charset="0"/>
              </a:rPr>
              <a:t>Beispiele der unterschiedlichsten Motivatoren </a:t>
            </a:r>
            <a:endParaRPr lang="de-DE" altLang="de-DE" sz="2400" b="1" dirty="0">
              <a:latin typeface="Calibri" pitchFamily="34" charset="0"/>
            </a:endParaRPr>
          </a:p>
        </p:txBody>
      </p:sp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539750" y="2636912"/>
            <a:ext cx="79835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b="1" dirty="0" smtClean="0">
                <a:latin typeface="Calibri" pitchFamily="34" charset="0"/>
              </a:rPr>
              <a:t>Gemeinde Mals</a:t>
            </a:r>
            <a:r>
              <a:rPr lang="de-DE" altLang="de-DE" sz="2000" dirty="0" smtClean="0">
                <a:latin typeface="Calibri" pitchFamily="34" charset="0"/>
              </a:rPr>
              <a:t>: nachhaltige Form der Mobilität, Ergänzung zum öffentlichen Nahverkehr</a:t>
            </a:r>
            <a:endParaRPr lang="de-DE" altLang="de-DE" sz="2000" dirty="0"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b="1" dirty="0" smtClean="0">
                <a:latin typeface="Calibri" pitchFamily="34" charset="0"/>
              </a:rPr>
              <a:t>Arche im KVW</a:t>
            </a:r>
            <a:r>
              <a:rPr lang="de-DE" altLang="de-DE" sz="2000" dirty="0" smtClean="0">
                <a:latin typeface="Calibri" pitchFamily="34" charset="0"/>
              </a:rPr>
              <a:t>: Ersatz für </a:t>
            </a:r>
            <a:r>
              <a:rPr lang="de-DE" altLang="de-DE" sz="2000" smtClean="0">
                <a:latin typeface="Calibri" pitchFamily="34" charset="0"/>
              </a:rPr>
              <a:t>das zweite Auto</a:t>
            </a:r>
            <a:r>
              <a:rPr lang="de-DE" altLang="de-DE" sz="2000" dirty="0" smtClean="0">
                <a:latin typeface="Calibri" pitchFamily="34" charset="0"/>
              </a:rPr>
              <a:t>, Kosteneinsparung beim Bau von Wohnungen</a:t>
            </a:r>
          </a:p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b="1" dirty="0" smtClean="0">
                <a:latin typeface="Calibri" pitchFamily="34" charset="0"/>
              </a:rPr>
              <a:t>VW-Italia</a:t>
            </a:r>
            <a:r>
              <a:rPr lang="de-DE" altLang="de-DE" sz="2000" dirty="0" smtClean="0">
                <a:latin typeface="Calibri" pitchFamily="34" charset="0"/>
              </a:rPr>
              <a:t>: Erfahrung mit Car Sharing in Italien </a:t>
            </a:r>
          </a:p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b="1" dirty="0" smtClean="0">
                <a:latin typeface="Calibri" pitchFamily="34" charset="0"/>
              </a:rPr>
              <a:t>KVW</a:t>
            </a:r>
            <a:r>
              <a:rPr lang="de-DE" altLang="de-DE" sz="2000" dirty="0" smtClean="0">
                <a:latin typeface="Calibri" pitchFamily="34" charset="0"/>
              </a:rPr>
              <a:t>: Soziale Komponente – Zugang zur Individuellen Mobilität für alle</a:t>
            </a:r>
            <a:endParaRPr lang="de-DE" altLang="de-DE" sz="2000" dirty="0"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7FA02C"/>
              </a:buClr>
              <a:buSzPct val="110000"/>
              <a:buFontTx/>
              <a:buChar char="•"/>
            </a:pPr>
            <a:r>
              <a:rPr lang="de-DE" altLang="de-DE" sz="2000" b="1" dirty="0" smtClean="0">
                <a:latin typeface="Calibri" pitchFamily="34" charset="0"/>
              </a:rPr>
              <a:t>Südtiroler Energieverband: </a:t>
            </a:r>
            <a:r>
              <a:rPr lang="de-DE" altLang="de-DE" sz="2000" dirty="0" smtClean="0">
                <a:latin typeface="Calibri" pitchFamily="34" charset="0"/>
              </a:rPr>
              <a:t>Mitgestalten der E-Mobilität in Südtirol  </a:t>
            </a:r>
          </a:p>
        </p:txBody>
      </p:sp>
    </p:spTree>
    <p:extLst>
      <p:ext uri="{BB962C8B-B14F-4D97-AF65-F5344CB8AC3E}">
        <p14:creationId xmlns:p14="http://schemas.microsoft.com/office/powerpoint/2010/main" val="30872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Wo wir sind</a:t>
            </a:r>
          </a:p>
        </p:txBody>
      </p:sp>
      <p:sp>
        <p:nvSpPr>
          <p:cNvPr id="9221" name="CasellaDiTesto 4"/>
          <p:cNvSpPr txBox="1">
            <a:spLocks noChangeArrowheads="1"/>
          </p:cNvSpPr>
          <p:nvPr/>
        </p:nvSpPr>
        <p:spPr bwMode="auto">
          <a:xfrm>
            <a:off x="398463" y="2492896"/>
            <a:ext cx="396081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Bozen (17)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Meran (3)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Brixen (3)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Bruneck (4)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>
                <a:latin typeface="Calibri" pitchFamily="34" charset="0"/>
              </a:rPr>
              <a:t>Klausen (1</a:t>
            </a:r>
            <a:r>
              <a:rPr lang="de-DE" altLang="de-DE" sz="2000" dirty="0" smtClean="0">
                <a:latin typeface="Calibri" pitchFamily="34" charset="0"/>
              </a:rPr>
              <a:t>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Sand in Taufers (1)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Mals </a:t>
            </a:r>
            <a:r>
              <a:rPr lang="de-DE" altLang="de-DE" sz="2000" dirty="0">
                <a:latin typeface="Calibri" pitchFamily="34" charset="0"/>
              </a:rPr>
              <a:t>(2)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Schlanders (1)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Lana (1)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Kaltern (1)</a:t>
            </a:r>
          </a:p>
          <a:p>
            <a:pPr marL="342900" indent="-342900">
              <a:buClr>
                <a:srgbClr val="97BF01"/>
              </a:buClr>
              <a:buFontTx/>
              <a:buChar char="•"/>
            </a:pPr>
            <a:r>
              <a:rPr lang="de-DE" altLang="de-DE" sz="2000" dirty="0" smtClean="0">
                <a:latin typeface="Calibri" pitchFamily="34" charset="0"/>
              </a:rPr>
              <a:t>Eppan (1)</a:t>
            </a:r>
            <a:endParaRPr lang="de-DE" altLang="de-DE" sz="2000" dirty="0">
              <a:latin typeface="Calibri" pitchFamily="34" charset="0"/>
            </a:endParaRPr>
          </a:p>
        </p:txBody>
      </p:sp>
      <p:sp>
        <p:nvSpPr>
          <p:cNvPr id="9222" name="Textfeld 2"/>
          <p:cNvSpPr txBox="1">
            <a:spLocks noChangeArrowheads="1"/>
          </p:cNvSpPr>
          <p:nvPr/>
        </p:nvSpPr>
        <p:spPr bwMode="auto">
          <a:xfrm>
            <a:off x="250825" y="1268413"/>
            <a:ext cx="8272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de-DE" altLang="de-DE" sz="2400" dirty="0">
                <a:latin typeface="Calibri" pitchFamily="34" charset="0"/>
              </a:rPr>
              <a:t>Als Ergänzung zum Nahverkehr gibt es Carsharing an den </a:t>
            </a:r>
            <a:r>
              <a:rPr lang="de-DE" altLang="de-DE" sz="2400" b="1" dirty="0">
                <a:latin typeface="Calibri" pitchFamily="34" charset="0"/>
              </a:rPr>
              <a:t>wichtigsten Verkehrsknotenpunkten </a:t>
            </a:r>
            <a:r>
              <a:rPr lang="de-DE" altLang="de-DE" sz="2400" dirty="0">
                <a:latin typeface="Calibri" pitchFamily="34" charset="0"/>
              </a:rPr>
              <a:t>in:  </a:t>
            </a:r>
          </a:p>
        </p:txBody>
      </p:sp>
      <p:pic>
        <p:nvPicPr>
          <p:cNvPr id="1026" name="Picture 2" descr="C:\Users\hanna.hofer\Google Drive\Öffentlichkeitsarbeit\Fotos und Bilder\Autos und Stationen\Stationen\Karte 2017 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2072"/>
          <a:stretch/>
        </p:blipFill>
        <p:spPr bwMode="auto">
          <a:xfrm>
            <a:off x="2771800" y="2299559"/>
            <a:ext cx="6264696" cy="39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Wie unser Dienst funktioniert</a:t>
            </a:r>
          </a:p>
        </p:txBody>
      </p:sp>
      <p:pic>
        <p:nvPicPr>
          <p:cNvPr id="10244" name="Picture 2" descr="C:\Users\hanna.hofer\Desktop\Unbenan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89025"/>
            <a:ext cx="19446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334963" y="1412875"/>
            <a:ext cx="45974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97BF01"/>
              </a:buClr>
              <a:buFontTx/>
              <a:buChar char="•"/>
            </a:pPr>
            <a:r>
              <a:rPr lang="de-DE" altLang="de-DE" sz="2000" b="1" dirty="0">
                <a:latin typeface="Calibri" pitchFamily="34" charset="0"/>
              </a:rPr>
              <a:t>Anmeldung</a:t>
            </a:r>
            <a:r>
              <a:rPr lang="de-DE" altLang="de-DE" sz="2000" dirty="0">
                <a:latin typeface="Calibri" pitchFamily="34" charset="0"/>
              </a:rPr>
              <a:t> beim nächstgelegenen Infopoint</a:t>
            </a:r>
          </a:p>
          <a:p>
            <a:pPr marL="342900" indent="-342900">
              <a:spcAft>
                <a:spcPts val="600"/>
              </a:spcAft>
              <a:buClr>
                <a:srgbClr val="97BF01"/>
              </a:buClr>
              <a:buFontTx/>
              <a:buChar char="•"/>
            </a:pPr>
            <a:r>
              <a:rPr lang="de-DE" altLang="de-DE" sz="2000" b="1" dirty="0">
                <a:latin typeface="Calibri" pitchFamily="34" charset="0"/>
              </a:rPr>
              <a:t>Buchung</a:t>
            </a:r>
            <a:r>
              <a:rPr lang="de-DE" altLang="de-DE" sz="2000" dirty="0">
                <a:latin typeface="Calibri" pitchFamily="34" charset="0"/>
              </a:rPr>
              <a:t> der Fahrzeuge über die Grüne Nummer, die Flinkster-App oder über www.carsahring.bz.it</a:t>
            </a:r>
          </a:p>
          <a:p>
            <a:pPr marL="342900" indent="-342900">
              <a:spcAft>
                <a:spcPts val="600"/>
              </a:spcAft>
              <a:buClr>
                <a:srgbClr val="97BF01"/>
              </a:buClr>
              <a:buFontTx/>
              <a:buChar char="•"/>
            </a:pPr>
            <a:r>
              <a:rPr lang="de-DE" altLang="de-DE" sz="2000" b="1" dirty="0">
                <a:latin typeface="Calibri" pitchFamily="34" charset="0"/>
              </a:rPr>
              <a:t>Öffnen</a:t>
            </a:r>
            <a:r>
              <a:rPr lang="de-DE" altLang="de-DE" sz="2000" dirty="0">
                <a:latin typeface="Calibri" pitchFamily="34" charset="0"/>
              </a:rPr>
              <a:t> des Fahrzeugs über die Kundenkarte, den Südtirol Pass oder über Smartphone</a:t>
            </a:r>
          </a:p>
          <a:p>
            <a:pPr marL="342900" indent="-342900">
              <a:spcAft>
                <a:spcPts val="600"/>
              </a:spcAft>
              <a:buClr>
                <a:srgbClr val="97BF01"/>
              </a:buClr>
              <a:buFontTx/>
              <a:buChar char="•"/>
            </a:pPr>
            <a:r>
              <a:rPr lang="de-DE" altLang="de-DE" sz="2000" b="1" dirty="0">
                <a:latin typeface="Calibri" pitchFamily="34" charset="0"/>
              </a:rPr>
              <a:t>Einsteigen und losfahren </a:t>
            </a:r>
            <a:r>
              <a:rPr lang="de-DE" altLang="de-DE" sz="2000" dirty="0">
                <a:latin typeface="Calibri" pitchFamily="34" charset="0"/>
              </a:rPr>
              <a:t>– um alles Andere kümmern wir uns (Wartung, Reinigung usw.)</a:t>
            </a:r>
          </a:p>
          <a:p>
            <a:pPr marL="342900" indent="-342900">
              <a:spcAft>
                <a:spcPts val="600"/>
              </a:spcAft>
              <a:buClr>
                <a:srgbClr val="97BF01"/>
              </a:buClr>
              <a:buFontTx/>
              <a:buChar char="•"/>
            </a:pPr>
            <a:r>
              <a:rPr lang="de-DE" altLang="de-DE" sz="2000" b="1" dirty="0">
                <a:latin typeface="Calibri" pitchFamily="34" charset="0"/>
              </a:rPr>
              <a:t>Detaillierte</a:t>
            </a:r>
            <a:r>
              <a:rPr lang="de-DE" altLang="de-DE" sz="2000" dirty="0">
                <a:latin typeface="Calibri" pitchFamily="34" charset="0"/>
              </a:rPr>
              <a:t> </a:t>
            </a:r>
            <a:r>
              <a:rPr lang="de-DE" altLang="de-DE" sz="2000" b="1" dirty="0">
                <a:latin typeface="Calibri" pitchFamily="34" charset="0"/>
              </a:rPr>
              <a:t>Rechnung</a:t>
            </a:r>
            <a:r>
              <a:rPr lang="de-DE" altLang="de-DE" sz="2000" dirty="0">
                <a:latin typeface="Calibri" pitchFamily="34" charset="0"/>
              </a:rPr>
              <a:t> zu Monatsende</a:t>
            </a:r>
          </a:p>
        </p:txBody>
      </p:sp>
      <p:pic>
        <p:nvPicPr>
          <p:cNvPr id="10246" name="Picture 3" descr="C:\Users\hanna.hofer\Desktop\Unbenan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/>
          <a:stretch>
            <a:fillRect/>
          </a:stretch>
        </p:blipFill>
        <p:spPr bwMode="auto">
          <a:xfrm>
            <a:off x="5724525" y="3068638"/>
            <a:ext cx="2087563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Eine Kooperation – viele Vorteile</a:t>
            </a:r>
          </a:p>
        </p:txBody>
      </p:sp>
      <p:sp>
        <p:nvSpPr>
          <p:cNvPr id="11268" name="Textfeld 5"/>
          <p:cNvSpPr txBox="1">
            <a:spLocks noChangeArrowheads="1"/>
          </p:cNvSpPr>
          <p:nvPr/>
        </p:nvSpPr>
        <p:spPr bwMode="auto">
          <a:xfrm>
            <a:off x="356707" y="2139027"/>
            <a:ext cx="35163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Aft>
                <a:spcPts val="600"/>
              </a:spcAft>
              <a:buClr>
                <a:srgbClr val="97BF01"/>
              </a:buClr>
            </a:pPr>
            <a:r>
              <a:rPr lang="de-DE" altLang="de-DE" sz="2000" dirty="0">
                <a:latin typeface="Calibri" pitchFamily="34" charset="0"/>
              </a:rPr>
              <a:t>Durch die Kooperation mit </a:t>
            </a:r>
            <a:r>
              <a:rPr lang="de-DE" altLang="de-DE" sz="2000" b="1" dirty="0">
                <a:latin typeface="Calibri" pitchFamily="34" charset="0"/>
              </a:rPr>
              <a:t>DB Flinkster </a:t>
            </a:r>
            <a:r>
              <a:rPr lang="de-DE" altLang="de-DE" sz="2000" dirty="0">
                <a:latin typeface="Calibri" pitchFamily="34" charset="0"/>
              </a:rPr>
              <a:t>können unsere Kunden auf insgesamt über </a:t>
            </a:r>
            <a:r>
              <a:rPr lang="de-DE" altLang="de-DE" sz="2000" b="1" dirty="0">
                <a:latin typeface="Calibri" pitchFamily="34" charset="0"/>
              </a:rPr>
              <a:t>4.000</a:t>
            </a:r>
            <a:r>
              <a:rPr lang="de-DE" altLang="de-DE" sz="2000" dirty="0">
                <a:latin typeface="Calibri" pitchFamily="34" charset="0"/>
              </a:rPr>
              <a:t> </a:t>
            </a:r>
            <a:r>
              <a:rPr lang="de-DE" altLang="de-DE" sz="2000" b="1" dirty="0">
                <a:latin typeface="Calibri" pitchFamily="34" charset="0"/>
              </a:rPr>
              <a:t>Fahrzeuge</a:t>
            </a:r>
            <a:r>
              <a:rPr lang="de-DE" altLang="de-DE" sz="2000" dirty="0">
                <a:latin typeface="Calibri" pitchFamily="34" charset="0"/>
              </a:rPr>
              <a:t> aller Partner in Italien, Deutschland, Österreich, der Schweiz und den Niederlanden zurückgreifen – und das </a:t>
            </a:r>
            <a:r>
              <a:rPr lang="de-DE" altLang="de-DE" sz="2000" b="1" dirty="0">
                <a:latin typeface="Calibri" pitchFamily="34" charset="0"/>
              </a:rPr>
              <a:t>zu unseren Tarifen</a:t>
            </a:r>
            <a:r>
              <a:rPr lang="de-DE" altLang="de-DE" sz="2000" dirty="0">
                <a:latin typeface="Calibri" pitchFamily="34" charset="0"/>
              </a:rPr>
              <a:t>.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90663"/>
            <a:ext cx="451643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 err="1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Carsharing</a:t>
            </a:r>
            <a:r>
              <a:rPr lang="de-DE" altLang="de-DE" sz="2800" b="1" kern="0" dirty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 für Touristen</a:t>
            </a:r>
          </a:p>
        </p:txBody>
      </p:sp>
      <p:sp>
        <p:nvSpPr>
          <p:cNvPr id="17412" name="Rechteck 4"/>
          <p:cNvSpPr>
            <a:spLocks noChangeArrowheads="1"/>
          </p:cNvSpPr>
          <p:nvPr/>
        </p:nvSpPr>
        <p:spPr bwMode="auto">
          <a:xfrm>
            <a:off x="650874" y="2564150"/>
            <a:ext cx="35607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2000" dirty="0">
                <a:latin typeface="Calibri" pitchFamily="34" charset="0"/>
              </a:rPr>
              <a:t>Hierzu streben wir vermehrt eine </a:t>
            </a:r>
            <a:r>
              <a:rPr lang="de-DE" altLang="de-DE" sz="2000" b="1" dirty="0">
                <a:latin typeface="Calibri" pitchFamily="34" charset="0"/>
              </a:rPr>
              <a:t>Zusammenarbeit mit lokalen Gastbetrieben </a:t>
            </a:r>
            <a:r>
              <a:rPr lang="de-DE" altLang="de-DE" sz="2000" dirty="0">
                <a:latin typeface="Calibri" pitchFamily="34" charset="0"/>
              </a:rPr>
              <a:t>an, die unsere Kundenkarten an Ihre Gäste weiterverleihen können</a:t>
            </a:r>
            <a:r>
              <a:rPr lang="de-DE" altLang="de-DE" sz="2000" dirty="0" smtClean="0">
                <a:latin typeface="Calibri" pitchFamily="34" charset="0"/>
              </a:rPr>
              <a:t>.</a:t>
            </a:r>
          </a:p>
          <a:p>
            <a:endParaRPr lang="de-DE" altLang="de-DE" sz="2000" dirty="0">
              <a:latin typeface="Calibri" pitchFamily="34" charset="0"/>
            </a:endParaRPr>
          </a:p>
          <a:p>
            <a:r>
              <a:rPr lang="de-DE" altLang="de-DE" sz="2000" dirty="0" smtClean="0">
                <a:latin typeface="Calibri" pitchFamily="34" charset="0"/>
              </a:rPr>
              <a:t>Die Aktion </a:t>
            </a:r>
            <a:r>
              <a:rPr lang="de-DE" altLang="de-DE" sz="2000" b="1" dirty="0" smtClean="0">
                <a:latin typeface="Calibri" pitchFamily="34" charset="0"/>
              </a:rPr>
              <a:t>„Probier amol“</a:t>
            </a:r>
            <a:r>
              <a:rPr lang="de-DE" altLang="de-DE" sz="2000" dirty="0" smtClean="0">
                <a:latin typeface="Calibri" pitchFamily="34" charset="0"/>
              </a:rPr>
              <a:t>, die im August 2016 in </a:t>
            </a:r>
            <a:r>
              <a:rPr lang="de-DE" altLang="de-DE" sz="2000" dirty="0">
                <a:latin typeface="Calibri" pitchFamily="34" charset="0"/>
              </a:rPr>
              <a:t>Toblach</a:t>
            </a:r>
          </a:p>
          <a:p>
            <a:r>
              <a:rPr lang="de-DE" altLang="de-DE" sz="2000" dirty="0" smtClean="0">
                <a:latin typeface="Calibri" pitchFamily="34" charset="0"/>
              </a:rPr>
              <a:t>in Zusammenarbeit mit dem Ökoinstitut durchgeführt wurde, gilt als Paradebeispiel. </a:t>
            </a:r>
            <a:endParaRPr lang="de-DE" altLang="de-DE" sz="2000" dirty="0">
              <a:latin typeface="Calibri" pitchFamily="34" charset="0"/>
            </a:endParaRPr>
          </a:p>
        </p:txBody>
      </p:sp>
      <p:pic>
        <p:nvPicPr>
          <p:cNvPr id="17413" name="Picture 5" descr="C:\Users\hanna.hofer\Google Drive\7. Öffentlichkeitsarbeit\Fotos und Bilder\Fotos Dietmar\3 (5 von 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15239" b="9991"/>
          <a:stretch>
            <a:fillRect/>
          </a:stretch>
        </p:blipFill>
        <p:spPr bwMode="auto">
          <a:xfrm>
            <a:off x="4211638" y="2493963"/>
            <a:ext cx="435610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hteck 1"/>
          <p:cNvSpPr>
            <a:spLocks noChangeArrowheads="1"/>
          </p:cNvSpPr>
          <p:nvPr/>
        </p:nvSpPr>
        <p:spPr bwMode="auto">
          <a:xfrm>
            <a:off x="650875" y="1341438"/>
            <a:ext cx="8183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latin typeface="Calibri" pitchFamily="34" charset="0"/>
              </a:rPr>
              <a:t>Hauptsächlich während der Sommermonate wird der Dienst gerne von </a:t>
            </a:r>
            <a:r>
              <a:rPr lang="de-DE" altLang="de-DE" sz="2000" b="1">
                <a:latin typeface="Calibri" pitchFamily="34" charset="0"/>
              </a:rPr>
              <a:t>Touristen </a:t>
            </a:r>
            <a:r>
              <a:rPr lang="de-DE" altLang="de-DE" sz="2000">
                <a:latin typeface="Calibri" pitchFamily="34" charset="0"/>
              </a:rPr>
              <a:t>genutzt, die es schätzen, während ihres Urlaubs zu günstigen Preisen </a:t>
            </a:r>
            <a:r>
              <a:rPr lang="de-DE" altLang="de-DE" sz="2000" b="1">
                <a:latin typeface="Calibri" pitchFamily="34" charset="0"/>
              </a:rPr>
              <a:t>flexibel mobil </a:t>
            </a:r>
            <a:r>
              <a:rPr lang="de-DE" altLang="de-DE" sz="2000">
                <a:latin typeface="Calibri" pitchFamily="34" charset="0"/>
              </a:rPr>
              <a:t>zu sein. </a:t>
            </a:r>
          </a:p>
        </p:txBody>
      </p:sp>
    </p:spTree>
    <p:extLst>
      <p:ext uri="{BB962C8B-B14F-4D97-AF65-F5344CB8AC3E}">
        <p14:creationId xmlns:p14="http://schemas.microsoft.com/office/powerpoint/2010/main" val="42671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rsharing PowerPoint Hintergr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2225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358775"/>
            <a:ext cx="8272463" cy="7667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2800" b="1" kern="0" dirty="0" smtClean="0">
                <a:solidFill>
                  <a:srgbClr val="97BF01"/>
                </a:solidFill>
                <a:latin typeface="Calibri" pitchFamily="34" charset="0"/>
                <a:cs typeface="Calibri" pitchFamily="34" charset="0"/>
              </a:rPr>
              <a:t>Unsere Kunden</a:t>
            </a:r>
            <a:endParaRPr lang="de-DE" altLang="de-DE" sz="2800" b="1" kern="0" dirty="0">
              <a:solidFill>
                <a:srgbClr val="97BF0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6" name="AutoShape 7" descr="Bildergebnis für auto"/>
          <p:cNvSpPr>
            <a:spLocks noChangeAspect="1" noChangeArrowheads="1"/>
          </p:cNvSpPr>
          <p:nvPr/>
        </p:nvSpPr>
        <p:spPr bwMode="auto">
          <a:xfrm>
            <a:off x="176213" y="-2362200"/>
            <a:ext cx="49339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874161071"/>
              </p:ext>
            </p:extLst>
          </p:nvPr>
        </p:nvGraphicFramePr>
        <p:xfrm>
          <a:off x="-756591" y="1125538"/>
          <a:ext cx="7272808" cy="302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hteck 10"/>
          <p:cNvSpPr/>
          <p:nvPr/>
        </p:nvSpPr>
        <p:spPr>
          <a:xfrm>
            <a:off x="376237" y="4437112"/>
            <a:ext cx="8353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Mittlerweile sind rund 1.000 Nutzer registriert. Monatlich werden durchschnittlich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1.000 Fahrten 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unternommen und insgesamt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71.600 Kilometer 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zurückgelegt.</a:t>
            </a:r>
            <a:endParaRPr lang="it-IT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Bildschirmpräsentation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hanna.hofer</dc:creator>
  <cp:lastModifiedBy>Leonhard Resch</cp:lastModifiedBy>
  <cp:revision>20</cp:revision>
  <cp:lastPrinted>2017-09-29T05:35:33Z</cp:lastPrinted>
  <dcterms:created xsi:type="dcterms:W3CDTF">2017-09-08T09:26:56Z</dcterms:created>
  <dcterms:modified xsi:type="dcterms:W3CDTF">2017-09-29T05:36:39Z</dcterms:modified>
</cp:coreProperties>
</file>