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35" r:id="rId3"/>
    <p:sldId id="437" r:id="rId4"/>
    <p:sldId id="436" r:id="rId5"/>
    <p:sldId id="438" r:id="rId6"/>
    <p:sldId id="439" r:id="rId7"/>
    <p:sldId id="416" r:id="rId8"/>
    <p:sldId id="432" r:id="rId9"/>
    <p:sldId id="311" r:id="rId10"/>
    <p:sldId id="279" r:id="rId11"/>
    <p:sldId id="440" r:id="rId12"/>
    <p:sldId id="448" r:id="rId13"/>
    <p:sldId id="449" r:id="rId14"/>
    <p:sldId id="413" r:id="rId15"/>
    <p:sldId id="368" r:id="rId16"/>
    <p:sldId id="441" r:id="rId17"/>
    <p:sldId id="447" r:id="rId18"/>
    <p:sldId id="442" r:id="rId19"/>
    <p:sldId id="443" r:id="rId20"/>
    <p:sldId id="444" r:id="rId21"/>
    <p:sldId id="383" r:id="rId22"/>
    <p:sldId id="446" r:id="rId23"/>
    <p:sldId id="43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082" autoAdjust="0"/>
    <p:restoredTop sz="95652" autoAdjust="0"/>
  </p:normalViewPr>
  <p:slideViewPr>
    <p:cSldViewPr snapToGrid="0">
      <p:cViewPr varScale="1">
        <p:scale>
          <a:sx n="84" d="100"/>
          <a:sy n="84" d="100"/>
        </p:scale>
        <p:origin x="10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3B85-B4A1-47EF-AF4E-6C2C79B9AC8D}" type="datetimeFigureOut">
              <a:rPr lang="it-IT" smtClean="0"/>
              <a:t>30/09/2017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8A6A-3EAD-4475-8E82-E8ED83739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58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DB1F-388D-41FB-A403-6D679FBC6459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87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9A90-E5A4-4D9C-A022-A79FC762248D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43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BF21-B00C-4A36-BCE9-F63B0DA5D1CD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7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84E2-678F-4F78-9F42-39BC0839CF0C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8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396-2992-4C92-93D2-6F0145FB8E3C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6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D7AC-C484-4CBC-9D0B-D19F22B5AFE4}" type="datetime1">
              <a:rPr lang="it-IT" smtClean="0"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55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B231-5F62-48FC-8CBA-AE485E08EBDD}" type="datetime1">
              <a:rPr lang="it-IT" smtClean="0"/>
              <a:t>30/09/2017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48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074-2196-4E5C-9A1E-71B2E5199703}" type="datetime1">
              <a:rPr lang="it-IT" smtClean="0"/>
              <a:t>30/09/2017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52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FF83-A4B4-4997-BB41-5FA6C7916ED2}" type="datetime1">
              <a:rPr lang="it-IT" smtClean="0"/>
              <a:t>30/09/2017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24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F444-C994-4152-9833-692248A61EB5}" type="datetime1">
              <a:rPr lang="it-IT" smtClean="0"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97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FBAE-B133-458B-A34D-C40AA4D2ED23}" type="datetime1">
              <a:rPr lang="it-IT" smtClean="0"/>
              <a:t>30/09/2017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LastMinuteSottoCasa - PErchè il cibo ... non si butta!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6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9CAA-4487-4B67-BC09-1BA66C21CF97}" type="datetime1">
              <a:rPr lang="it-IT" smtClean="0"/>
              <a:t>30/09/2017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LastMinuteSottoCasa - PErchè il cibo ... non si butta!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FD6C-C60E-4DC4-9AF4-04187EA3C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9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jpe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7.png"/><Relationship Id="rId16" Type="http://schemas.openxmlformats.org/officeDocument/2006/relationships/image" Target="../media/image48.gif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Relationship Id="rId27" Type="http://schemas.openxmlformats.org/officeDocument/2006/relationships/image" Target="../media/image5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emf"/><Relationship Id="rId1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477474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LastMinuteSottoCasa</a:t>
            </a:r>
          </a:p>
          <a:p>
            <a:pPr algn="ctr"/>
            <a:r>
              <a:rPr lang="it-IT" sz="24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perche’il</a:t>
            </a:r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cibo ... non si butta!</a:t>
            </a:r>
          </a:p>
        </p:txBody>
      </p:sp>
      <p:pic>
        <p:nvPicPr>
          <p:cNvPr id="14" name="Picture 4" descr="http://torinosocialinnovation.com/wp-content/uploads/2013/04/TSI13_avatar_fb-tw-yt-g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2806" y="1621"/>
            <a:ext cx="1144321" cy="11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rugiadapoint.it/sites/default/files/u8/torino-smart-city-log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1430" y="184747"/>
            <a:ext cx="1586492" cy="7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178" y="151714"/>
            <a:ext cx="2347381" cy="64323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656" y="251151"/>
            <a:ext cx="1824366" cy="562035"/>
          </a:xfrm>
          <a:prstGeom prst="rect">
            <a:avLst/>
          </a:prstGeom>
        </p:spPr>
      </p:pic>
      <p:pic>
        <p:nvPicPr>
          <p:cNvPr id="18" name="Picture 2" descr="http://altrimondinews.it/wp-content/uploads/2015/02/legambiente-award-ital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063" y="50391"/>
            <a:ext cx="1685397" cy="11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72" y="1580130"/>
            <a:ext cx="3121056" cy="31210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9C97ED-3833-48FB-AE50-D78FCE570393}"/>
              </a:ext>
            </a:extLst>
          </p:cNvPr>
          <p:cNvSpPr txBox="1"/>
          <p:nvPr/>
        </p:nvSpPr>
        <p:spPr>
          <a:xfrm>
            <a:off x="66868" y="646856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Francesco Ardito - Colloqui di Dobbiaco – 30/09/2017</a:t>
            </a:r>
            <a:endParaRPr lang="it-IT" sz="1100" dirty="0">
              <a:latin typeface="Berlin Sans FB" panose="020E0602020502020306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9" name="CasellaDiTesto 8"/>
          <p:cNvSpPr txBox="1"/>
          <p:nvPr/>
        </p:nvSpPr>
        <p:spPr>
          <a:xfrm>
            <a:off x="810884" y="1909588"/>
            <a:ext cx="10377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Every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single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month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,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are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saving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3.5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Tons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of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fresh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food from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waste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51" y="3093221"/>
            <a:ext cx="2594008" cy="261115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866" y="905181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Results</a:t>
            </a:r>
            <a:endParaRPr lang="it-IT" sz="3600" dirty="0">
              <a:latin typeface="Berlin Sans FB" panose="020E0602020502020306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264" y="2790884"/>
            <a:ext cx="6554496" cy="34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379335" y="3154246"/>
            <a:ext cx="1118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A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unique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, passionate,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challenging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team!</a:t>
            </a:r>
          </a:p>
        </p:txBody>
      </p:sp>
    </p:spTree>
    <p:extLst>
      <p:ext uri="{BB962C8B-B14F-4D97-AF65-F5344CB8AC3E}">
        <p14:creationId xmlns:p14="http://schemas.microsoft.com/office/powerpoint/2010/main" val="421203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865" y="914401"/>
            <a:ext cx="5044786" cy="19240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61431" y="3001846"/>
            <a:ext cx="516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Strategy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&amp; Experience</a:t>
            </a:r>
          </a:p>
        </p:txBody>
      </p:sp>
    </p:spTree>
    <p:extLst>
      <p:ext uri="{BB962C8B-B14F-4D97-AF65-F5344CB8AC3E}">
        <p14:creationId xmlns:p14="http://schemas.microsoft.com/office/powerpoint/2010/main" val="252820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0"/>
          <a:stretch/>
        </p:blipFill>
        <p:spPr>
          <a:xfrm>
            <a:off x="2441864" y="914400"/>
            <a:ext cx="7242463" cy="572323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9923418">
            <a:off x="6863513" y="5297371"/>
            <a:ext cx="286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Passion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&amp; Energy</a:t>
            </a:r>
          </a:p>
        </p:txBody>
      </p:sp>
    </p:spTree>
    <p:extLst>
      <p:ext uri="{BB962C8B-B14F-4D97-AF65-F5344CB8AC3E}">
        <p14:creationId xmlns:p14="http://schemas.microsoft.com/office/powerpoint/2010/main" val="339406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1026" name="Picture 2" descr="http://www.paolaconcia.it/b/wp-content/uploads/2013/08/98-logo-la_stamp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83" y="1915771"/>
            <a:ext cx="3293725" cy="7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eC1YzGxuNuYKfOWb2ND0hyHCsRuoI3uKIZWXk5HxPxzqPZCo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336" y="1770878"/>
            <a:ext cx="2451147" cy="6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it/c/c9/Il_Messaggero_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29" y="4680802"/>
            <a:ext cx="3043821" cy="5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ostanews24.it/wp-content/uploads/2014/08/il-sole24ore.gif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E6CE"/>
              </a:clrFrom>
              <a:clrTo>
                <a:srgbClr val="FFE6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88" b="21200"/>
          <a:stretch/>
        </p:blipFill>
        <p:spPr bwMode="auto">
          <a:xfrm>
            <a:off x="3669808" y="2528342"/>
            <a:ext cx="2278134" cy="1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20" y="2494945"/>
            <a:ext cx="3740138" cy="816870"/>
          </a:xfrm>
          <a:prstGeom prst="rect">
            <a:avLst/>
          </a:prstGeom>
        </p:spPr>
      </p:pic>
      <p:pic>
        <p:nvPicPr>
          <p:cNvPr id="1038" name="Picture 14" descr="http://www.smartlandlife.com/wp-content/uploads/2013/05/h_r2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58" y="5275931"/>
            <a:ext cx="2585267" cy="9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guide.supereva.it/guide/depeche_mode/radiodeeja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838" y="4936787"/>
            <a:ext cx="999765" cy="9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pload.wikimedia.org/wikipedia/it/9/93/RAI_radio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611" y="2238512"/>
            <a:ext cx="1802322" cy="10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ilportaledelpoker.com/img/pics/logo_tg2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799" y="925211"/>
            <a:ext cx="1263792" cy="11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ECwVEEnVxwA/UNomNJ8ihJI/AAAAAAAABDw/QZoBqJ8aeqs/s1600/RMCou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690" y="2220933"/>
            <a:ext cx="1201743" cy="2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mg1.wikia.nocookie.net/__cb20131004164118/logopedia/images/1/1e/Tg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111" y="930072"/>
            <a:ext cx="1144147" cy="11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upload.wikimedia.org/wikipedia/it/a/aa/Radiocapita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65" y="5591135"/>
            <a:ext cx="1632564" cy="9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radiopopolare.it/poplive/onair/logoRPp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9591" y="4936787"/>
            <a:ext cx="1765515" cy="6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writersfactory.org/wp-content/uploads/2012/04/libero.gi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838" y="6201101"/>
            <a:ext cx="1511595" cy="3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az31465.vo.msecnd.net/images/5fa37391-618a-4773-a442-f3d31c330997_gm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200" y="5936637"/>
            <a:ext cx="1344402" cy="8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upload.wikimedia.org/wikipedia/commons/7/70/ANSA_logo.pn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2632" y="2423780"/>
            <a:ext cx="2136688" cy="6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s.huffpost.com/images/v/logos/v4/italy.gif?29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285" y="5936552"/>
            <a:ext cx="3487634" cy="6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s3-eu-west-1.amazonaws.com/pannacotta-production/medium/572/file_name/altroconsumo-logo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023" y="4787270"/>
            <a:ext cx="3531005" cy="6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upload.wikimedia.org/wikipedia/it/b/ba/Gamberorosso.pn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413" y="6023337"/>
            <a:ext cx="2190160" cy="8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it/thumb/9/9c/Unomattina.jpg/275px-Unomattina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139" y="982492"/>
            <a:ext cx="2177265" cy="958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roneidea.it/wp-content/themes/dejavu/lib/scripts/timthumb/thumb.php?src=http://www.droneidea.it/wp-content/uploads/2014/08/raiexpo-logo-new-ita.jpg&amp;w=566&amp;h=239&amp;zc=1&amp;q=100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31" y="975485"/>
            <a:ext cx="2384245" cy="8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2.uswitchstatic.com/_img/library/news_image/sky_tv_color_logo_634x306x24_expand_ha5ab3ba9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710" y="3815852"/>
            <a:ext cx="1563497" cy="7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ggolabibbia.it/wp-content/uploads/2014/10/adnkronos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169" y="3489207"/>
            <a:ext cx="1716350" cy="11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-ivrcilg6uVE/AAAAAAAAAAI/AAAAAAAAAAA/rHnChaSdXTY/s0-c-k-no-ns/photo.jp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71" b="18229"/>
          <a:stretch/>
        </p:blipFill>
        <p:spPr bwMode="auto">
          <a:xfrm>
            <a:off x="374528" y="3142610"/>
            <a:ext cx="2059571" cy="13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eeklogo.com/images/Z/ZDF-logo-9F6CE125B8-seeklogo.com.gif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65" b="17676"/>
          <a:stretch/>
        </p:blipFill>
        <p:spPr bwMode="auto">
          <a:xfrm>
            <a:off x="2584287" y="3582165"/>
            <a:ext cx="1567799" cy="10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SYg6I2WKPyo3QE4QJT1IaIrpaNdhKkWBwFn61ft61I3i7bIWBgodo6DQ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4" t="13194" r="6833" b="12534"/>
          <a:stretch/>
        </p:blipFill>
        <p:spPr bwMode="auto">
          <a:xfrm>
            <a:off x="6445462" y="3431568"/>
            <a:ext cx="1393274" cy="12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isultati immagini per report rai3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6642" y="1031046"/>
            <a:ext cx="2921565" cy="5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1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141" y="5183249"/>
            <a:ext cx="3995036" cy="1372373"/>
          </a:xfrm>
          <a:prstGeom prst="rect">
            <a:avLst/>
          </a:prstGeom>
          <a:ln>
            <a:noFill/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263" y="1362903"/>
            <a:ext cx="3062640" cy="130837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7" y="5276893"/>
            <a:ext cx="4834494" cy="143827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884" y="3121046"/>
            <a:ext cx="3578321" cy="150703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645" y="3378390"/>
            <a:ext cx="1307379" cy="963332"/>
          </a:xfrm>
          <a:prstGeom prst="rect">
            <a:avLst/>
          </a:prstGeom>
        </p:spPr>
      </p:pic>
      <p:pic>
        <p:nvPicPr>
          <p:cNvPr id="24" name="Picture 4" descr="http://www.envi.info/wp-content/uploads/2013/03/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2903" y="105854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57"/>
          <a:stretch/>
        </p:blipFill>
        <p:spPr>
          <a:xfrm>
            <a:off x="367527" y="3210561"/>
            <a:ext cx="3030365" cy="19726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818" y="2928421"/>
            <a:ext cx="3668066" cy="104572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27" y="1091574"/>
            <a:ext cx="3490398" cy="202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http://italiacamp.com/wp-content/iper-uploads/public/nessi/201507_28/logo_Edison_Pulse_(1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74" y="784212"/>
            <a:ext cx="1730758" cy="3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976" y="5198532"/>
            <a:ext cx="4020581" cy="1357089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434" y="1143409"/>
            <a:ext cx="2467751" cy="1500238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318" y="4012631"/>
            <a:ext cx="3668066" cy="7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D329B34A-E004-46BA-94D9-B4244710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0" y="2239570"/>
            <a:ext cx="6480743" cy="28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ilsussidiario.net/img/_THUMBWEB/mattarella_bandiereR439_thumb400x275.jpg">
            <a:extLst>
              <a:ext uri="{FF2B5EF4-FFF2-40B4-BE49-F238E27FC236}">
                <a16:creationId xmlns:a16="http://schemas.microsoft.com/office/drawing/2014/main" id="{B111473B-69B2-4994-85D0-2B482B99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40" y="2239570"/>
            <a:ext cx="4124160" cy="284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6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379335" y="3154246"/>
            <a:ext cx="1118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333909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99" t="39926" r="61285" b="23038"/>
          <a:stretch/>
        </p:blipFill>
        <p:spPr>
          <a:xfrm>
            <a:off x="6874533" y="1422848"/>
            <a:ext cx="2546814" cy="24613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50" t="38983" r="11186" b="23408"/>
          <a:stretch/>
        </p:blipFill>
        <p:spPr>
          <a:xfrm>
            <a:off x="2609174" y="1403886"/>
            <a:ext cx="2693771" cy="23586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32631" y="3953180"/>
            <a:ext cx="25286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/>
              <a:t>Monthly</a:t>
            </a:r>
            <a:r>
              <a:rPr lang="it-IT" sz="3600" b="1" dirty="0"/>
              <a:t>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Supermarket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Comuni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52205" y="3953180"/>
            <a:ext cx="26443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Free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Personal data</a:t>
            </a:r>
          </a:p>
          <a:p>
            <a:pPr algn="ctr"/>
            <a:endParaRPr lang="it-IT" sz="3600" b="1" dirty="0"/>
          </a:p>
          <a:p>
            <a:pPr algn="ctr"/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148194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379335" y="3154246"/>
            <a:ext cx="1118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Partnership </a:t>
            </a:r>
            <a:r>
              <a:rPr lang="it-IT" sz="3600">
                <a:latin typeface="Berlin Sans FB" panose="020E0602020502020306" pitchFamily="34" charset="0"/>
                <a:ea typeface="Adobe Gothic Std B" panose="020B0800000000000000" pitchFamily="34" charset="-128"/>
              </a:rPr>
              <a:t>/ Investments</a:t>
            </a:r>
            <a:endParaRPr lang="it-IT" sz="3600" dirty="0">
              <a:latin typeface="Berlin Sans FB" panose="020E0602020502020306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63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82" b="24519"/>
          <a:stretch/>
        </p:blipFill>
        <p:spPr>
          <a:xfrm>
            <a:off x="1551275" y="2140527"/>
            <a:ext cx="9271935" cy="388232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551274" y="1948070"/>
            <a:ext cx="9271936" cy="4074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3030583" y="1359386"/>
            <a:ext cx="5953706" cy="4492774"/>
            <a:chOff x="6009936" y="1486752"/>
            <a:chExt cx="4373493" cy="303915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6174" y="1486752"/>
              <a:ext cx="3061016" cy="51683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9936" y="2342146"/>
              <a:ext cx="4373493" cy="2183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42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854" y="1109430"/>
            <a:ext cx="1678368" cy="16894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284" y="989187"/>
            <a:ext cx="4614865" cy="20858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56221" y="64609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843211" y="3260558"/>
            <a:ext cx="13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b="56046"/>
          <a:stretch/>
        </p:blipFill>
        <p:spPr>
          <a:xfrm>
            <a:off x="2534978" y="2956629"/>
            <a:ext cx="7383518" cy="161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Risultati immagini per day buono pas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232" y="5177719"/>
            <a:ext cx="3507009" cy="12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8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158251" y="9654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What’s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next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?</a:t>
            </a:r>
          </a:p>
        </p:txBody>
      </p:sp>
      <p:pic>
        <p:nvPicPr>
          <p:cNvPr id="5126" name="Picture 6" descr="Risultati immagini per european un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668" y="2688690"/>
            <a:ext cx="4353264" cy="384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0" y="2070190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0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EU Expansion 2018</a:t>
            </a:r>
          </a:p>
        </p:txBody>
      </p:sp>
    </p:spTree>
    <p:extLst>
      <p:ext uri="{BB962C8B-B14F-4D97-AF65-F5344CB8AC3E}">
        <p14:creationId xmlns:p14="http://schemas.microsoft.com/office/powerpoint/2010/main" val="199840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379335" y="5939011"/>
            <a:ext cx="1118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Only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for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young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people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?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Not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at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all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!!!</a:t>
            </a:r>
          </a:p>
        </p:txBody>
      </p:sp>
      <p:pic>
        <p:nvPicPr>
          <p:cNvPr id="2050" name="Picture 2" descr="http://static.framar.bg/snimki/lubopitno//mobilni-prilojenia-zdr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57" y="1361210"/>
            <a:ext cx="4322907" cy="4366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4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7200" y="4649638"/>
            <a:ext cx="7668633" cy="145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486476" y="817508"/>
            <a:ext cx="699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LastMinuteSottoCasa</a:t>
            </a:r>
          </a:p>
          <a:p>
            <a:pPr algn="ctr"/>
            <a:r>
              <a:rPr lang="it-IT" sz="36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perche’il</a:t>
            </a:r>
            <a:r>
              <a:rPr lang="it-IT" sz="36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cibo ... non si butta!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11058" y="6104933"/>
            <a:ext cx="699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Francesco Ardito – francesco.ardito@lastminutesottocasa.it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3315732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GRAZIE / THANK YOU</a:t>
            </a:r>
            <a:endParaRPr lang="it-IT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1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2052" name="Picture 4" descr="https://pbmo.files.wordpress.com/2011/03/pizza-al-tagl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626" y="1010085"/>
            <a:ext cx="3590742" cy="234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58133" y="6122660"/>
            <a:ext cx="1118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 </a:t>
            </a:r>
            <a:r>
              <a:rPr lang="it-IT" sz="32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huge</a:t>
            </a:r>
            <a:r>
              <a:rPr lang="it-IT" sz="32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it-IT" sz="32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underestimated</a:t>
            </a:r>
            <a:r>
              <a:rPr lang="it-IT" sz="32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problem</a:t>
            </a:r>
            <a:r>
              <a:rPr lang="it-IT" sz="32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32" name="Picture 8" descr="http://www.gastronomianatale.it/wp-content/uploads/2015/09/polloallospie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96"/>
          <a:stretch/>
        </p:blipFill>
        <p:spPr bwMode="auto">
          <a:xfrm>
            <a:off x="2276639" y="3352266"/>
            <a:ext cx="3627729" cy="263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ormaggio.it/wp-content/uploads/2013/07/Mozzarella-bufa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507" y="1015297"/>
            <a:ext cx="3768255" cy="222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isultati immagini per sus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499" y="3352266"/>
            <a:ext cx="3948187" cy="2492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7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0" y="87068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Simple to </a:t>
            </a:r>
            <a:r>
              <a:rPr lang="it-IT" sz="24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explain</a:t>
            </a:r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, </a:t>
            </a:r>
            <a:r>
              <a:rPr lang="it-IT" sz="24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simple</a:t>
            </a:r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to </a:t>
            </a:r>
            <a:r>
              <a:rPr lang="it-IT" sz="24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understand</a:t>
            </a:r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... </a:t>
            </a:r>
            <a:r>
              <a:rPr lang="it-IT" sz="24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simple</a:t>
            </a:r>
            <a:r>
              <a:rPr lang="it-IT" sz="24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to use!</a:t>
            </a:r>
          </a:p>
        </p:txBody>
      </p:sp>
      <p:sp>
        <p:nvSpPr>
          <p:cNvPr id="8" name="Rettangolo 7"/>
          <p:cNvSpPr/>
          <p:nvPr/>
        </p:nvSpPr>
        <p:spPr>
          <a:xfrm>
            <a:off x="7838736" y="5120640"/>
            <a:ext cx="2189184" cy="75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7"/>
          <a:stretch/>
        </p:blipFill>
        <p:spPr>
          <a:xfrm>
            <a:off x="2643712" y="1502028"/>
            <a:ext cx="6886094" cy="49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503545" y="6106415"/>
            <a:ext cx="1118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Just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like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sending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a SMS – Are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you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able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to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simply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type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your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text?</a:t>
            </a:r>
          </a:p>
        </p:txBody>
      </p:sp>
      <p:sp>
        <p:nvSpPr>
          <p:cNvPr id="8" name="Rettangolo 7"/>
          <p:cNvSpPr/>
          <p:nvPr/>
        </p:nvSpPr>
        <p:spPr>
          <a:xfrm>
            <a:off x="7838736" y="5120640"/>
            <a:ext cx="2189184" cy="75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439" y="2700722"/>
            <a:ext cx="3881120" cy="28549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50" t="38983" r="11186" b="23408"/>
          <a:stretch/>
        </p:blipFill>
        <p:spPr>
          <a:xfrm>
            <a:off x="5064211" y="830305"/>
            <a:ext cx="2063577" cy="18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8" name="Rettangolo 7"/>
          <p:cNvSpPr/>
          <p:nvPr/>
        </p:nvSpPr>
        <p:spPr>
          <a:xfrm>
            <a:off x="7826184" y="5501429"/>
            <a:ext cx="2189184" cy="75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059" y="2482380"/>
            <a:ext cx="3881120" cy="28549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70" y="2755914"/>
            <a:ext cx="2021840" cy="2225040"/>
          </a:xfrm>
          <a:prstGeom prst="ellipse">
            <a:avLst/>
          </a:prstGeom>
        </p:spPr>
      </p:pic>
      <p:pic>
        <p:nvPicPr>
          <p:cNvPr id="24" name="Picture 2" descr="https://d13yacurqjgara.cloudfront.net/users/224230/screenshots/2278336/badge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9" t="11816" r="16093" b="52507"/>
          <a:stretch/>
        </p:blipFill>
        <p:spPr bwMode="auto">
          <a:xfrm>
            <a:off x="8840074" y="2913086"/>
            <a:ext cx="1077918" cy="4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d13yacurqjgara.cloudfront.net/users/224230/screenshots/2278336/badg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64" t="52507" r="16103" b="13162"/>
          <a:stretch/>
        </p:blipFill>
        <p:spPr bwMode="auto">
          <a:xfrm>
            <a:off x="8861890" y="3627475"/>
            <a:ext cx="1056102" cy="4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399841" y="1253623"/>
            <a:ext cx="5255786" cy="5224229"/>
            <a:chOff x="3142226" y="300787"/>
            <a:chExt cx="5698091" cy="5528690"/>
          </a:xfrm>
        </p:grpSpPr>
        <p:grpSp>
          <p:nvGrpSpPr>
            <p:cNvPr id="21" name="Gruppo 20"/>
            <p:cNvGrpSpPr/>
            <p:nvPr/>
          </p:nvGrpSpPr>
          <p:grpSpPr>
            <a:xfrm>
              <a:off x="5748690" y="300788"/>
              <a:ext cx="3091627" cy="5528689"/>
              <a:chOff x="6110285" y="264695"/>
              <a:chExt cx="3705726" cy="6930189"/>
            </a:xfrm>
          </p:grpSpPr>
          <p:pic>
            <p:nvPicPr>
              <p:cNvPr id="22" name="Picture 4" descr="http://i-cdn.phonearena.com/images/phones/37761-xlarge/Samsung-GALAXY-Note-II-0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032" t="2749" r="27471" b="3249"/>
              <a:stretch/>
            </p:blipFill>
            <p:spPr bwMode="auto">
              <a:xfrm>
                <a:off x="6110285" y="264695"/>
                <a:ext cx="3705726" cy="6930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2862" y="928803"/>
                <a:ext cx="3228338" cy="5664501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26" name="Gruppo 25"/>
            <p:cNvGrpSpPr/>
            <p:nvPr/>
          </p:nvGrpSpPr>
          <p:grpSpPr>
            <a:xfrm>
              <a:off x="3142226" y="300787"/>
              <a:ext cx="3090647" cy="5528689"/>
              <a:chOff x="1057943" y="0"/>
              <a:chExt cx="3090647" cy="5528689"/>
            </a:xfrm>
          </p:grpSpPr>
          <p:pic>
            <p:nvPicPr>
              <p:cNvPr id="27" name="Picture 6" descr="https://upload.wikimedia.org/wikipedia/commons/a/a7/IPhone_6S_Rose_Gold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943" y="0"/>
                <a:ext cx="3090647" cy="5528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8727"/>
              <a:stretch/>
            </p:blipFill>
            <p:spPr>
              <a:xfrm>
                <a:off x="1341021" y="587959"/>
                <a:ext cx="2629400" cy="434181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4315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" y="1100137"/>
            <a:ext cx="10029825" cy="46577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838736" y="5120640"/>
            <a:ext cx="2189184" cy="75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0" y="6035013"/>
            <a:ext cx="1198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LastMinuteSottoCasa  -  a </a:t>
            </a:r>
            <a:r>
              <a:rPr lang="it-IT" sz="2800" u="sng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profitable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Win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Win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Win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project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004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sp>
        <p:nvSpPr>
          <p:cNvPr id="8" name="Rettangolo 7"/>
          <p:cNvSpPr/>
          <p:nvPr/>
        </p:nvSpPr>
        <p:spPr>
          <a:xfrm>
            <a:off x="7826184" y="5501429"/>
            <a:ext cx="2189184" cy="75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70" y="2755914"/>
            <a:ext cx="2021840" cy="2225040"/>
          </a:xfrm>
          <a:prstGeom prst="ellipse">
            <a:avLst/>
          </a:prstGeom>
        </p:spPr>
      </p:pic>
      <p:pic>
        <p:nvPicPr>
          <p:cNvPr id="24" name="Picture 2" descr="https://d13yacurqjgara.cloudfront.net/users/224230/screenshots/2278336/badges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0074" y="2913086"/>
            <a:ext cx="1077918" cy="4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d13yacurqjgara.cloudfront.net/users/224230/screenshots/2278336/badges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1890" y="3627475"/>
            <a:ext cx="1056102" cy="4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o 17"/>
          <p:cNvGrpSpPr/>
          <p:nvPr/>
        </p:nvGrpSpPr>
        <p:grpSpPr>
          <a:xfrm>
            <a:off x="4441710" y="862641"/>
            <a:ext cx="3099959" cy="5710687"/>
            <a:chOff x="4353264" y="940278"/>
            <a:chExt cx="3099959" cy="5710687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3264" y="940278"/>
              <a:ext cx="3099959" cy="5710687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4824" y="1362974"/>
              <a:ext cx="2836838" cy="1880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72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0"/>
            <a:ext cx="12192000" cy="770021"/>
            <a:chOff x="0" y="-8032"/>
            <a:chExt cx="13311453" cy="951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52975" cy="9429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239" y="-4016"/>
              <a:ext cx="4752975" cy="94297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478" y="-8032"/>
              <a:ext cx="4752975" cy="942975"/>
            </a:xfrm>
            <a:prstGeom prst="rect">
              <a:avLst/>
            </a:prstGeom>
          </p:spPr>
        </p:pic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75" y="1868500"/>
            <a:ext cx="6007872" cy="36873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CasellaDiTesto 19"/>
          <p:cNvSpPr txBox="1"/>
          <p:nvPr/>
        </p:nvSpPr>
        <p:spPr>
          <a:xfrm>
            <a:off x="0" y="5806780"/>
            <a:ext cx="6185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Torino</a:t>
            </a:r>
          </a:p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095744" y="5800684"/>
            <a:ext cx="4277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Italy</a:t>
            </a:r>
          </a:p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" y="10264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65.000 users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already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 </a:t>
            </a:r>
            <a:r>
              <a:rPr lang="it-IT" sz="2800" dirty="0" err="1">
                <a:latin typeface="Berlin Sans FB" panose="020E0602020502020306" pitchFamily="34" charset="0"/>
                <a:ea typeface="Adobe Gothic Std B" panose="020B0800000000000000" pitchFamily="34" charset="-128"/>
              </a:rPr>
              <a:t>registered</a:t>
            </a:r>
            <a:r>
              <a:rPr lang="it-IT" sz="2800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!</a:t>
            </a:r>
            <a:endParaRPr lang="it-IT" sz="3200" dirty="0">
              <a:latin typeface="Berlin Sans FB" panose="020E0602020502020306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18" y="1778609"/>
            <a:ext cx="4623887" cy="37772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3733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15501</TotalTime>
  <Words>148</Words>
  <Application>Microsoft Office PowerPoint</Application>
  <PresentationFormat>Widescreen</PresentationFormat>
  <Paragraphs>32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Adobe Gothic Std B</vt:lpstr>
      <vt:lpstr>Arial</vt:lpstr>
      <vt:lpstr>Berlin Sans FB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Ardito</dc:creator>
  <cp:lastModifiedBy>HP Frank</cp:lastModifiedBy>
  <cp:revision>358</cp:revision>
  <dcterms:created xsi:type="dcterms:W3CDTF">2015-01-24T15:31:22Z</dcterms:created>
  <dcterms:modified xsi:type="dcterms:W3CDTF">2017-09-30T09:03:18Z</dcterms:modified>
</cp:coreProperties>
</file>