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7559675" cy="10691813"/>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34" autoAdjust="0"/>
  </p:normalViewPr>
  <p:slideViewPr>
    <p:cSldViewPr snapToGrid="0" snapToObjects="1">
      <p:cViewPr varScale="1">
        <p:scale>
          <a:sx n="122" d="100"/>
          <a:sy n="122" d="100"/>
        </p:scale>
        <p:origin x="-120" y="-4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4680"/>
            <a:ext cx="10972440" cy="1142640"/>
          </a:xfrm>
          <a:prstGeom prst="rect">
            <a:avLst/>
          </a:prstGeom>
        </p:spPr>
        <p:txBody>
          <a:bodyPr lIns="0" tIns="0" rIns="0" bIns="0" anchor="ctr"/>
          <a:lstStyle/>
          <a:p>
            <a:endParaRPr lang="de-DE" sz="1800" b="0" strike="noStrike" spc="-1">
              <a:solidFill>
                <a:srgbClr val="000000"/>
              </a:solidFill>
              <a:latin typeface="Calibri"/>
            </a:endParaRPr>
          </a:p>
        </p:txBody>
      </p:sp>
      <p:sp>
        <p:nvSpPr>
          <p:cNvPr id="27" name="PlaceHolder 2"/>
          <p:cNvSpPr>
            <a:spLocks noGrp="1"/>
          </p:cNvSpPr>
          <p:nvPr>
            <p:ph type="body"/>
          </p:nvPr>
        </p:nvSpPr>
        <p:spPr>
          <a:xfrm>
            <a:off x="609480" y="1600200"/>
            <a:ext cx="5395680" cy="2158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28" name="PlaceHolder 3"/>
          <p:cNvSpPr>
            <a:spLocks noGrp="1"/>
          </p:cNvSpPr>
          <p:nvPr>
            <p:ph type="body"/>
          </p:nvPr>
        </p:nvSpPr>
        <p:spPr>
          <a:xfrm>
            <a:off x="609480" y="3964320"/>
            <a:ext cx="5395680" cy="215856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4680"/>
            <a:ext cx="10972440" cy="1142640"/>
          </a:xfrm>
          <a:prstGeom prst="rect">
            <a:avLst/>
          </a:prstGeom>
        </p:spPr>
        <p:txBody>
          <a:bodyPr lIns="0" tIns="0" rIns="0" bIns="0" anchor="ctr"/>
          <a:lstStyle/>
          <a:p>
            <a:endParaRPr lang="de-DE" sz="1800" b="0" strike="noStrike" spc="-1">
              <a:solidFill>
                <a:srgbClr val="000000"/>
              </a:solidFill>
              <a:latin typeface="Calibri"/>
            </a:endParaRPr>
          </a:p>
        </p:txBody>
      </p:sp>
      <p:sp>
        <p:nvSpPr>
          <p:cNvPr id="30" name="PlaceHolder 2"/>
          <p:cNvSpPr>
            <a:spLocks noGrp="1"/>
          </p:cNvSpPr>
          <p:nvPr>
            <p:ph type="body"/>
          </p:nvPr>
        </p:nvSpPr>
        <p:spPr>
          <a:xfrm>
            <a:off x="609480" y="1600200"/>
            <a:ext cx="2633040" cy="2158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31" name="PlaceHolder 3"/>
          <p:cNvSpPr>
            <a:spLocks noGrp="1"/>
          </p:cNvSpPr>
          <p:nvPr>
            <p:ph type="body"/>
          </p:nvPr>
        </p:nvSpPr>
        <p:spPr>
          <a:xfrm>
            <a:off x="3374640" y="1600200"/>
            <a:ext cx="2633040" cy="2158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32" name="PlaceHolder 4"/>
          <p:cNvSpPr>
            <a:spLocks noGrp="1"/>
          </p:cNvSpPr>
          <p:nvPr>
            <p:ph type="body"/>
          </p:nvPr>
        </p:nvSpPr>
        <p:spPr>
          <a:xfrm>
            <a:off x="609480" y="3964320"/>
            <a:ext cx="2633040" cy="2158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33" name="PlaceHolder 5"/>
          <p:cNvSpPr>
            <a:spLocks noGrp="1"/>
          </p:cNvSpPr>
          <p:nvPr>
            <p:ph type="body"/>
          </p:nvPr>
        </p:nvSpPr>
        <p:spPr>
          <a:xfrm>
            <a:off x="3374640" y="3964320"/>
            <a:ext cx="2633040" cy="215856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4680"/>
            <a:ext cx="10972440" cy="1142640"/>
          </a:xfrm>
          <a:prstGeom prst="rect">
            <a:avLst/>
          </a:prstGeom>
        </p:spPr>
        <p:txBody>
          <a:bodyPr lIns="0" tIns="0" rIns="0" bIns="0" anchor="ctr"/>
          <a:lstStyle/>
          <a:p>
            <a:endParaRPr lang="de-DE" sz="1800" b="0" strike="noStrike" spc="-1">
              <a:solidFill>
                <a:srgbClr val="000000"/>
              </a:solidFill>
              <a:latin typeface="Calibri"/>
            </a:endParaRPr>
          </a:p>
        </p:txBody>
      </p:sp>
      <p:sp>
        <p:nvSpPr>
          <p:cNvPr id="35" name="PlaceHolder 2"/>
          <p:cNvSpPr>
            <a:spLocks noGrp="1"/>
          </p:cNvSpPr>
          <p:nvPr>
            <p:ph type="body"/>
          </p:nvPr>
        </p:nvSpPr>
        <p:spPr>
          <a:xfrm>
            <a:off x="609480" y="1600200"/>
            <a:ext cx="1737000" cy="2158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36" name="PlaceHolder 3"/>
          <p:cNvSpPr>
            <a:spLocks noGrp="1"/>
          </p:cNvSpPr>
          <p:nvPr>
            <p:ph type="body"/>
          </p:nvPr>
        </p:nvSpPr>
        <p:spPr>
          <a:xfrm>
            <a:off x="2433600" y="1600200"/>
            <a:ext cx="1737000" cy="2158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37" name="PlaceHolder 4"/>
          <p:cNvSpPr>
            <a:spLocks noGrp="1"/>
          </p:cNvSpPr>
          <p:nvPr>
            <p:ph type="body"/>
          </p:nvPr>
        </p:nvSpPr>
        <p:spPr>
          <a:xfrm>
            <a:off x="4258080" y="1600200"/>
            <a:ext cx="1737000" cy="2158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38" name="PlaceHolder 5"/>
          <p:cNvSpPr>
            <a:spLocks noGrp="1"/>
          </p:cNvSpPr>
          <p:nvPr>
            <p:ph type="body"/>
          </p:nvPr>
        </p:nvSpPr>
        <p:spPr>
          <a:xfrm>
            <a:off x="609480" y="3964320"/>
            <a:ext cx="1737000" cy="2158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39" name="PlaceHolder 6"/>
          <p:cNvSpPr>
            <a:spLocks noGrp="1"/>
          </p:cNvSpPr>
          <p:nvPr>
            <p:ph type="body"/>
          </p:nvPr>
        </p:nvSpPr>
        <p:spPr>
          <a:xfrm>
            <a:off x="2433600" y="3964320"/>
            <a:ext cx="1737000" cy="2158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40" name="PlaceHolder 7"/>
          <p:cNvSpPr>
            <a:spLocks noGrp="1"/>
          </p:cNvSpPr>
          <p:nvPr>
            <p:ph type="body"/>
          </p:nvPr>
        </p:nvSpPr>
        <p:spPr>
          <a:xfrm>
            <a:off x="4258080" y="3964320"/>
            <a:ext cx="1737000" cy="215856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4680"/>
            <a:ext cx="10972440" cy="1142640"/>
          </a:xfrm>
          <a:prstGeom prst="rect">
            <a:avLst/>
          </a:prstGeom>
        </p:spPr>
        <p:txBody>
          <a:bodyPr lIns="0" tIns="0" rIns="0" bIns="0" anchor="ctr"/>
          <a:lstStyle/>
          <a:p>
            <a:endParaRPr lang="de-DE" sz="1800" b="0" strike="noStrike" spc="-1">
              <a:solidFill>
                <a:srgbClr val="000000"/>
              </a:solidFill>
              <a:latin typeface="Calibri"/>
            </a:endParaRPr>
          </a:p>
        </p:txBody>
      </p:sp>
      <p:sp>
        <p:nvSpPr>
          <p:cNvPr id="49" name="PlaceHolder 2"/>
          <p:cNvSpPr>
            <a:spLocks noGrp="1"/>
          </p:cNvSpPr>
          <p:nvPr>
            <p:ph type="subTitle"/>
          </p:nvPr>
        </p:nvSpPr>
        <p:spPr>
          <a:xfrm>
            <a:off x="609480" y="1600200"/>
            <a:ext cx="5395680" cy="452556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4680"/>
            <a:ext cx="10972440" cy="1142640"/>
          </a:xfrm>
          <a:prstGeom prst="rect">
            <a:avLst/>
          </a:prstGeom>
        </p:spPr>
        <p:txBody>
          <a:bodyPr lIns="0" tIns="0" rIns="0" bIns="0" anchor="ctr"/>
          <a:lstStyle/>
          <a:p>
            <a:endParaRPr lang="de-DE" sz="1800" b="0" strike="noStrike" spc="-1">
              <a:solidFill>
                <a:srgbClr val="000000"/>
              </a:solidFill>
              <a:latin typeface="Calibri"/>
            </a:endParaRPr>
          </a:p>
        </p:txBody>
      </p:sp>
      <p:sp>
        <p:nvSpPr>
          <p:cNvPr id="51" name="PlaceHolder 2"/>
          <p:cNvSpPr>
            <a:spLocks noGrp="1"/>
          </p:cNvSpPr>
          <p:nvPr>
            <p:ph type="body"/>
          </p:nvPr>
        </p:nvSpPr>
        <p:spPr>
          <a:xfrm>
            <a:off x="609480" y="1600200"/>
            <a:ext cx="5395680" cy="452556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4680"/>
            <a:ext cx="10972440" cy="1142640"/>
          </a:xfrm>
          <a:prstGeom prst="rect">
            <a:avLst/>
          </a:prstGeom>
        </p:spPr>
        <p:txBody>
          <a:bodyPr lIns="0" tIns="0" rIns="0" bIns="0" anchor="ctr"/>
          <a:lstStyle/>
          <a:p>
            <a:endParaRPr lang="de-DE" sz="1800" b="0" strike="noStrike" spc="-1">
              <a:solidFill>
                <a:srgbClr val="000000"/>
              </a:solidFill>
              <a:latin typeface="Calibri"/>
            </a:endParaRPr>
          </a:p>
        </p:txBody>
      </p:sp>
      <p:sp>
        <p:nvSpPr>
          <p:cNvPr id="53" name="PlaceHolder 2"/>
          <p:cNvSpPr>
            <a:spLocks noGrp="1"/>
          </p:cNvSpPr>
          <p:nvPr>
            <p:ph type="body"/>
          </p:nvPr>
        </p:nvSpPr>
        <p:spPr>
          <a:xfrm>
            <a:off x="609480" y="1600200"/>
            <a:ext cx="2633040" cy="4525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54" name="PlaceHolder 3"/>
          <p:cNvSpPr>
            <a:spLocks noGrp="1"/>
          </p:cNvSpPr>
          <p:nvPr>
            <p:ph type="body"/>
          </p:nvPr>
        </p:nvSpPr>
        <p:spPr>
          <a:xfrm>
            <a:off x="3374640" y="1600200"/>
            <a:ext cx="2633040" cy="452556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4680"/>
            <a:ext cx="10972440" cy="1142640"/>
          </a:xfrm>
          <a:prstGeom prst="rect">
            <a:avLst/>
          </a:prstGeom>
        </p:spPr>
        <p:txBody>
          <a:bodyPr lIns="0" tIns="0" rIns="0" bIns="0" anchor="ctr"/>
          <a:lstStyle/>
          <a:p>
            <a:endParaRPr lang="de-DE"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609480" y="274680"/>
            <a:ext cx="10972440" cy="529776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4680"/>
            <a:ext cx="10972440" cy="1142640"/>
          </a:xfrm>
          <a:prstGeom prst="rect">
            <a:avLst/>
          </a:prstGeom>
        </p:spPr>
        <p:txBody>
          <a:bodyPr lIns="0" tIns="0" rIns="0" bIns="0" anchor="ctr"/>
          <a:lstStyle/>
          <a:p>
            <a:endParaRPr lang="de-DE" sz="1800" b="0" strike="noStrike" spc="-1">
              <a:solidFill>
                <a:srgbClr val="000000"/>
              </a:solidFill>
              <a:latin typeface="Calibri"/>
            </a:endParaRPr>
          </a:p>
        </p:txBody>
      </p:sp>
      <p:sp>
        <p:nvSpPr>
          <p:cNvPr id="58" name="PlaceHolder 2"/>
          <p:cNvSpPr>
            <a:spLocks noGrp="1"/>
          </p:cNvSpPr>
          <p:nvPr>
            <p:ph type="body"/>
          </p:nvPr>
        </p:nvSpPr>
        <p:spPr>
          <a:xfrm>
            <a:off x="609480" y="1600200"/>
            <a:ext cx="2633040" cy="2158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59" name="PlaceHolder 3"/>
          <p:cNvSpPr>
            <a:spLocks noGrp="1"/>
          </p:cNvSpPr>
          <p:nvPr>
            <p:ph type="body"/>
          </p:nvPr>
        </p:nvSpPr>
        <p:spPr>
          <a:xfrm>
            <a:off x="3374640" y="1600200"/>
            <a:ext cx="2633040" cy="4525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60" name="PlaceHolder 4"/>
          <p:cNvSpPr>
            <a:spLocks noGrp="1"/>
          </p:cNvSpPr>
          <p:nvPr>
            <p:ph type="body"/>
          </p:nvPr>
        </p:nvSpPr>
        <p:spPr>
          <a:xfrm>
            <a:off x="609480" y="3964320"/>
            <a:ext cx="2633040" cy="215856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4680"/>
            <a:ext cx="10972440" cy="1142640"/>
          </a:xfrm>
          <a:prstGeom prst="rect">
            <a:avLst/>
          </a:prstGeom>
        </p:spPr>
        <p:txBody>
          <a:bodyPr lIns="0" tIns="0" rIns="0" bIns="0" anchor="ctr"/>
          <a:lstStyle/>
          <a:p>
            <a:endParaRPr lang="de-DE" sz="1800" b="0" strike="noStrike" spc="-1">
              <a:solidFill>
                <a:srgbClr val="000000"/>
              </a:solidFill>
              <a:latin typeface="Calibri"/>
            </a:endParaRPr>
          </a:p>
        </p:txBody>
      </p:sp>
      <p:sp>
        <p:nvSpPr>
          <p:cNvPr id="6" name="PlaceHolder 2"/>
          <p:cNvSpPr>
            <a:spLocks noGrp="1"/>
          </p:cNvSpPr>
          <p:nvPr>
            <p:ph type="subTitle"/>
          </p:nvPr>
        </p:nvSpPr>
        <p:spPr>
          <a:xfrm>
            <a:off x="609480" y="1600200"/>
            <a:ext cx="5395680" cy="452556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4680"/>
            <a:ext cx="10972440" cy="1142640"/>
          </a:xfrm>
          <a:prstGeom prst="rect">
            <a:avLst/>
          </a:prstGeom>
        </p:spPr>
        <p:txBody>
          <a:bodyPr lIns="0" tIns="0" rIns="0" bIns="0" anchor="ctr"/>
          <a:lstStyle/>
          <a:p>
            <a:endParaRPr lang="de-DE" sz="1800" b="0" strike="noStrike" spc="-1">
              <a:solidFill>
                <a:srgbClr val="000000"/>
              </a:solidFill>
              <a:latin typeface="Calibri"/>
            </a:endParaRPr>
          </a:p>
        </p:txBody>
      </p:sp>
      <p:sp>
        <p:nvSpPr>
          <p:cNvPr id="62" name="PlaceHolder 2"/>
          <p:cNvSpPr>
            <a:spLocks noGrp="1"/>
          </p:cNvSpPr>
          <p:nvPr>
            <p:ph type="body"/>
          </p:nvPr>
        </p:nvSpPr>
        <p:spPr>
          <a:xfrm>
            <a:off x="609480" y="1600200"/>
            <a:ext cx="2633040" cy="4525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63" name="PlaceHolder 3"/>
          <p:cNvSpPr>
            <a:spLocks noGrp="1"/>
          </p:cNvSpPr>
          <p:nvPr>
            <p:ph type="body"/>
          </p:nvPr>
        </p:nvSpPr>
        <p:spPr>
          <a:xfrm>
            <a:off x="3374640" y="1600200"/>
            <a:ext cx="2633040" cy="2158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64" name="PlaceHolder 4"/>
          <p:cNvSpPr>
            <a:spLocks noGrp="1"/>
          </p:cNvSpPr>
          <p:nvPr>
            <p:ph type="body"/>
          </p:nvPr>
        </p:nvSpPr>
        <p:spPr>
          <a:xfrm>
            <a:off x="3374640" y="3964320"/>
            <a:ext cx="2633040" cy="215856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4680"/>
            <a:ext cx="10972440" cy="1142640"/>
          </a:xfrm>
          <a:prstGeom prst="rect">
            <a:avLst/>
          </a:prstGeom>
        </p:spPr>
        <p:txBody>
          <a:bodyPr lIns="0" tIns="0" rIns="0" bIns="0" anchor="ctr"/>
          <a:lstStyle/>
          <a:p>
            <a:endParaRPr lang="de-DE" sz="1800" b="0" strike="noStrike" spc="-1">
              <a:solidFill>
                <a:srgbClr val="000000"/>
              </a:solidFill>
              <a:latin typeface="Calibri"/>
            </a:endParaRPr>
          </a:p>
        </p:txBody>
      </p:sp>
      <p:sp>
        <p:nvSpPr>
          <p:cNvPr id="66" name="PlaceHolder 2"/>
          <p:cNvSpPr>
            <a:spLocks noGrp="1"/>
          </p:cNvSpPr>
          <p:nvPr>
            <p:ph type="body"/>
          </p:nvPr>
        </p:nvSpPr>
        <p:spPr>
          <a:xfrm>
            <a:off x="609480" y="1600200"/>
            <a:ext cx="2633040" cy="2158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67" name="PlaceHolder 3"/>
          <p:cNvSpPr>
            <a:spLocks noGrp="1"/>
          </p:cNvSpPr>
          <p:nvPr>
            <p:ph type="body"/>
          </p:nvPr>
        </p:nvSpPr>
        <p:spPr>
          <a:xfrm>
            <a:off x="3374640" y="1600200"/>
            <a:ext cx="2633040" cy="2158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68" name="PlaceHolder 4"/>
          <p:cNvSpPr>
            <a:spLocks noGrp="1"/>
          </p:cNvSpPr>
          <p:nvPr>
            <p:ph type="body"/>
          </p:nvPr>
        </p:nvSpPr>
        <p:spPr>
          <a:xfrm>
            <a:off x="609480" y="3964320"/>
            <a:ext cx="5395680" cy="215856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4680"/>
            <a:ext cx="10972440" cy="1142640"/>
          </a:xfrm>
          <a:prstGeom prst="rect">
            <a:avLst/>
          </a:prstGeom>
        </p:spPr>
        <p:txBody>
          <a:bodyPr lIns="0" tIns="0" rIns="0" bIns="0" anchor="ctr"/>
          <a:lstStyle/>
          <a:p>
            <a:endParaRPr lang="de-DE" sz="1800" b="0" strike="noStrike" spc="-1">
              <a:solidFill>
                <a:srgbClr val="000000"/>
              </a:solidFill>
              <a:latin typeface="Calibri"/>
            </a:endParaRPr>
          </a:p>
        </p:txBody>
      </p:sp>
      <p:sp>
        <p:nvSpPr>
          <p:cNvPr id="70" name="PlaceHolder 2"/>
          <p:cNvSpPr>
            <a:spLocks noGrp="1"/>
          </p:cNvSpPr>
          <p:nvPr>
            <p:ph type="body"/>
          </p:nvPr>
        </p:nvSpPr>
        <p:spPr>
          <a:xfrm>
            <a:off x="609480" y="1600200"/>
            <a:ext cx="5395680" cy="2158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71" name="PlaceHolder 3"/>
          <p:cNvSpPr>
            <a:spLocks noGrp="1"/>
          </p:cNvSpPr>
          <p:nvPr>
            <p:ph type="body"/>
          </p:nvPr>
        </p:nvSpPr>
        <p:spPr>
          <a:xfrm>
            <a:off x="609480" y="3964320"/>
            <a:ext cx="5395680" cy="215856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4680"/>
            <a:ext cx="10972440" cy="1142640"/>
          </a:xfrm>
          <a:prstGeom prst="rect">
            <a:avLst/>
          </a:prstGeom>
        </p:spPr>
        <p:txBody>
          <a:bodyPr lIns="0" tIns="0" rIns="0" bIns="0" anchor="ctr"/>
          <a:lstStyle/>
          <a:p>
            <a:endParaRPr lang="de-DE" sz="1800" b="0" strike="noStrike" spc="-1">
              <a:solidFill>
                <a:srgbClr val="000000"/>
              </a:solidFill>
              <a:latin typeface="Calibri"/>
            </a:endParaRPr>
          </a:p>
        </p:txBody>
      </p:sp>
      <p:sp>
        <p:nvSpPr>
          <p:cNvPr id="73" name="PlaceHolder 2"/>
          <p:cNvSpPr>
            <a:spLocks noGrp="1"/>
          </p:cNvSpPr>
          <p:nvPr>
            <p:ph type="body"/>
          </p:nvPr>
        </p:nvSpPr>
        <p:spPr>
          <a:xfrm>
            <a:off x="609480" y="1600200"/>
            <a:ext cx="2633040" cy="2158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74" name="PlaceHolder 3"/>
          <p:cNvSpPr>
            <a:spLocks noGrp="1"/>
          </p:cNvSpPr>
          <p:nvPr>
            <p:ph type="body"/>
          </p:nvPr>
        </p:nvSpPr>
        <p:spPr>
          <a:xfrm>
            <a:off x="3374640" y="1600200"/>
            <a:ext cx="2633040" cy="2158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75" name="PlaceHolder 4"/>
          <p:cNvSpPr>
            <a:spLocks noGrp="1"/>
          </p:cNvSpPr>
          <p:nvPr>
            <p:ph type="body"/>
          </p:nvPr>
        </p:nvSpPr>
        <p:spPr>
          <a:xfrm>
            <a:off x="609480" y="3964320"/>
            <a:ext cx="2633040" cy="2158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76" name="PlaceHolder 5"/>
          <p:cNvSpPr>
            <a:spLocks noGrp="1"/>
          </p:cNvSpPr>
          <p:nvPr>
            <p:ph type="body"/>
          </p:nvPr>
        </p:nvSpPr>
        <p:spPr>
          <a:xfrm>
            <a:off x="3374640" y="3964320"/>
            <a:ext cx="2633040" cy="215856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09480" y="274680"/>
            <a:ext cx="10972440" cy="1142640"/>
          </a:xfrm>
          <a:prstGeom prst="rect">
            <a:avLst/>
          </a:prstGeom>
        </p:spPr>
        <p:txBody>
          <a:bodyPr lIns="0" tIns="0" rIns="0" bIns="0" anchor="ctr"/>
          <a:lstStyle/>
          <a:p>
            <a:endParaRPr lang="de-DE" sz="1800" b="0" strike="noStrike" spc="-1">
              <a:solidFill>
                <a:srgbClr val="000000"/>
              </a:solidFill>
              <a:latin typeface="Calibri"/>
            </a:endParaRPr>
          </a:p>
        </p:txBody>
      </p:sp>
      <p:sp>
        <p:nvSpPr>
          <p:cNvPr id="78" name="PlaceHolder 2"/>
          <p:cNvSpPr>
            <a:spLocks noGrp="1"/>
          </p:cNvSpPr>
          <p:nvPr>
            <p:ph type="body"/>
          </p:nvPr>
        </p:nvSpPr>
        <p:spPr>
          <a:xfrm>
            <a:off x="609480" y="1600200"/>
            <a:ext cx="1737000" cy="2158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79" name="PlaceHolder 3"/>
          <p:cNvSpPr>
            <a:spLocks noGrp="1"/>
          </p:cNvSpPr>
          <p:nvPr>
            <p:ph type="body"/>
          </p:nvPr>
        </p:nvSpPr>
        <p:spPr>
          <a:xfrm>
            <a:off x="2433600" y="1600200"/>
            <a:ext cx="1737000" cy="2158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80" name="PlaceHolder 4"/>
          <p:cNvSpPr>
            <a:spLocks noGrp="1"/>
          </p:cNvSpPr>
          <p:nvPr>
            <p:ph type="body"/>
          </p:nvPr>
        </p:nvSpPr>
        <p:spPr>
          <a:xfrm>
            <a:off x="4258080" y="1600200"/>
            <a:ext cx="1737000" cy="2158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81" name="PlaceHolder 5"/>
          <p:cNvSpPr>
            <a:spLocks noGrp="1"/>
          </p:cNvSpPr>
          <p:nvPr>
            <p:ph type="body"/>
          </p:nvPr>
        </p:nvSpPr>
        <p:spPr>
          <a:xfrm>
            <a:off x="609480" y="3964320"/>
            <a:ext cx="1737000" cy="2158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82" name="PlaceHolder 6"/>
          <p:cNvSpPr>
            <a:spLocks noGrp="1"/>
          </p:cNvSpPr>
          <p:nvPr>
            <p:ph type="body"/>
          </p:nvPr>
        </p:nvSpPr>
        <p:spPr>
          <a:xfrm>
            <a:off x="2433600" y="3964320"/>
            <a:ext cx="1737000" cy="2158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83" name="PlaceHolder 7"/>
          <p:cNvSpPr>
            <a:spLocks noGrp="1"/>
          </p:cNvSpPr>
          <p:nvPr>
            <p:ph type="body"/>
          </p:nvPr>
        </p:nvSpPr>
        <p:spPr>
          <a:xfrm>
            <a:off x="4258080" y="3964320"/>
            <a:ext cx="1737000" cy="215856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4680"/>
            <a:ext cx="10972440" cy="1142640"/>
          </a:xfrm>
          <a:prstGeom prst="rect">
            <a:avLst/>
          </a:prstGeom>
        </p:spPr>
        <p:txBody>
          <a:bodyPr lIns="0" tIns="0" rIns="0" bIns="0" anchor="ctr"/>
          <a:lstStyle/>
          <a:p>
            <a:endParaRPr lang="de-DE" sz="1800" b="0" strike="noStrike" spc="-1">
              <a:solidFill>
                <a:srgbClr val="000000"/>
              </a:solidFill>
              <a:latin typeface="Calibri"/>
            </a:endParaRPr>
          </a:p>
        </p:txBody>
      </p:sp>
      <p:sp>
        <p:nvSpPr>
          <p:cNvPr id="8" name="PlaceHolder 2"/>
          <p:cNvSpPr>
            <a:spLocks noGrp="1"/>
          </p:cNvSpPr>
          <p:nvPr>
            <p:ph type="body"/>
          </p:nvPr>
        </p:nvSpPr>
        <p:spPr>
          <a:xfrm>
            <a:off x="609480" y="1600200"/>
            <a:ext cx="5395680" cy="452556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4680"/>
            <a:ext cx="10972440" cy="1142640"/>
          </a:xfrm>
          <a:prstGeom prst="rect">
            <a:avLst/>
          </a:prstGeom>
        </p:spPr>
        <p:txBody>
          <a:bodyPr lIns="0" tIns="0" rIns="0" bIns="0" anchor="ctr"/>
          <a:lstStyle/>
          <a:p>
            <a:endParaRPr lang="de-DE" sz="1800" b="0" strike="noStrike" spc="-1">
              <a:solidFill>
                <a:srgbClr val="000000"/>
              </a:solidFill>
              <a:latin typeface="Calibri"/>
            </a:endParaRPr>
          </a:p>
        </p:txBody>
      </p:sp>
      <p:sp>
        <p:nvSpPr>
          <p:cNvPr id="10" name="PlaceHolder 2"/>
          <p:cNvSpPr>
            <a:spLocks noGrp="1"/>
          </p:cNvSpPr>
          <p:nvPr>
            <p:ph type="body"/>
          </p:nvPr>
        </p:nvSpPr>
        <p:spPr>
          <a:xfrm>
            <a:off x="609480" y="1600200"/>
            <a:ext cx="2633040" cy="4525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11" name="PlaceHolder 3"/>
          <p:cNvSpPr>
            <a:spLocks noGrp="1"/>
          </p:cNvSpPr>
          <p:nvPr>
            <p:ph type="body"/>
          </p:nvPr>
        </p:nvSpPr>
        <p:spPr>
          <a:xfrm>
            <a:off x="3374640" y="1600200"/>
            <a:ext cx="2633040" cy="452556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4680"/>
            <a:ext cx="10972440" cy="1142640"/>
          </a:xfrm>
          <a:prstGeom prst="rect">
            <a:avLst/>
          </a:prstGeom>
        </p:spPr>
        <p:txBody>
          <a:bodyPr lIns="0" tIns="0" rIns="0" bIns="0" anchor="ctr"/>
          <a:lstStyle/>
          <a:p>
            <a:endParaRPr lang="de-DE"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4680"/>
            <a:ext cx="10972440" cy="5297760"/>
          </a:xfrm>
          <a:prstGeom prst="rect">
            <a:avLst/>
          </a:prstGeom>
        </p:spPr>
        <p:txBody>
          <a:bodyPr lIns="0" tIns="0" rIns="0" bIns="0" anchor="ctr"/>
          <a:lstStyle/>
          <a:p>
            <a:pPr algn="ctr"/>
            <a:endParaRPr lang="de-DE"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4680"/>
            <a:ext cx="10972440" cy="1142640"/>
          </a:xfrm>
          <a:prstGeom prst="rect">
            <a:avLst/>
          </a:prstGeom>
        </p:spPr>
        <p:txBody>
          <a:bodyPr lIns="0" tIns="0" rIns="0" bIns="0" anchor="ctr"/>
          <a:lstStyle/>
          <a:p>
            <a:endParaRPr lang="de-DE" sz="1800" b="0" strike="noStrike" spc="-1">
              <a:solidFill>
                <a:srgbClr val="000000"/>
              </a:solidFill>
              <a:latin typeface="Calibri"/>
            </a:endParaRPr>
          </a:p>
        </p:txBody>
      </p:sp>
      <p:sp>
        <p:nvSpPr>
          <p:cNvPr id="15" name="PlaceHolder 2"/>
          <p:cNvSpPr>
            <a:spLocks noGrp="1"/>
          </p:cNvSpPr>
          <p:nvPr>
            <p:ph type="body"/>
          </p:nvPr>
        </p:nvSpPr>
        <p:spPr>
          <a:xfrm>
            <a:off x="609480" y="1600200"/>
            <a:ext cx="2633040" cy="2158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16" name="PlaceHolder 3"/>
          <p:cNvSpPr>
            <a:spLocks noGrp="1"/>
          </p:cNvSpPr>
          <p:nvPr>
            <p:ph type="body"/>
          </p:nvPr>
        </p:nvSpPr>
        <p:spPr>
          <a:xfrm>
            <a:off x="3374640" y="1600200"/>
            <a:ext cx="2633040" cy="4525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17" name="PlaceHolder 4"/>
          <p:cNvSpPr>
            <a:spLocks noGrp="1"/>
          </p:cNvSpPr>
          <p:nvPr>
            <p:ph type="body"/>
          </p:nvPr>
        </p:nvSpPr>
        <p:spPr>
          <a:xfrm>
            <a:off x="609480" y="3964320"/>
            <a:ext cx="2633040" cy="215856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4680"/>
            <a:ext cx="10972440" cy="1142640"/>
          </a:xfrm>
          <a:prstGeom prst="rect">
            <a:avLst/>
          </a:prstGeom>
        </p:spPr>
        <p:txBody>
          <a:bodyPr lIns="0" tIns="0" rIns="0" bIns="0" anchor="ctr"/>
          <a:lstStyle/>
          <a:p>
            <a:endParaRPr lang="de-DE" sz="1800" b="0" strike="noStrike" spc="-1">
              <a:solidFill>
                <a:srgbClr val="000000"/>
              </a:solidFill>
              <a:latin typeface="Calibri"/>
            </a:endParaRPr>
          </a:p>
        </p:txBody>
      </p:sp>
      <p:sp>
        <p:nvSpPr>
          <p:cNvPr id="19" name="PlaceHolder 2"/>
          <p:cNvSpPr>
            <a:spLocks noGrp="1"/>
          </p:cNvSpPr>
          <p:nvPr>
            <p:ph type="body"/>
          </p:nvPr>
        </p:nvSpPr>
        <p:spPr>
          <a:xfrm>
            <a:off x="609480" y="1600200"/>
            <a:ext cx="2633040" cy="4525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20" name="PlaceHolder 3"/>
          <p:cNvSpPr>
            <a:spLocks noGrp="1"/>
          </p:cNvSpPr>
          <p:nvPr>
            <p:ph type="body"/>
          </p:nvPr>
        </p:nvSpPr>
        <p:spPr>
          <a:xfrm>
            <a:off x="3374640" y="1600200"/>
            <a:ext cx="2633040" cy="2158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21" name="PlaceHolder 4"/>
          <p:cNvSpPr>
            <a:spLocks noGrp="1"/>
          </p:cNvSpPr>
          <p:nvPr>
            <p:ph type="body"/>
          </p:nvPr>
        </p:nvSpPr>
        <p:spPr>
          <a:xfrm>
            <a:off x="3374640" y="3964320"/>
            <a:ext cx="2633040" cy="215856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4680"/>
            <a:ext cx="10972440" cy="1142640"/>
          </a:xfrm>
          <a:prstGeom prst="rect">
            <a:avLst/>
          </a:prstGeom>
        </p:spPr>
        <p:txBody>
          <a:bodyPr lIns="0" tIns="0" rIns="0" bIns="0" anchor="ctr"/>
          <a:lstStyle/>
          <a:p>
            <a:endParaRPr lang="de-DE" sz="1800" b="0" strike="noStrike" spc="-1">
              <a:solidFill>
                <a:srgbClr val="000000"/>
              </a:solidFill>
              <a:latin typeface="Calibri"/>
            </a:endParaRPr>
          </a:p>
        </p:txBody>
      </p:sp>
      <p:sp>
        <p:nvSpPr>
          <p:cNvPr id="23" name="PlaceHolder 2"/>
          <p:cNvSpPr>
            <a:spLocks noGrp="1"/>
          </p:cNvSpPr>
          <p:nvPr>
            <p:ph type="body"/>
          </p:nvPr>
        </p:nvSpPr>
        <p:spPr>
          <a:xfrm>
            <a:off x="609480" y="1600200"/>
            <a:ext cx="2633040" cy="2158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24" name="PlaceHolder 3"/>
          <p:cNvSpPr>
            <a:spLocks noGrp="1"/>
          </p:cNvSpPr>
          <p:nvPr>
            <p:ph type="body"/>
          </p:nvPr>
        </p:nvSpPr>
        <p:spPr>
          <a:xfrm>
            <a:off x="3374640" y="1600200"/>
            <a:ext cx="2633040" cy="2158560"/>
          </a:xfrm>
          <a:prstGeom prst="rect">
            <a:avLst/>
          </a:prstGeom>
        </p:spPr>
        <p:txBody>
          <a:bodyPr lIns="0" tIns="0" rIns="0" bIns="0">
            <a:normAutofit/>
          </a:bodyPr>
          <a:lstStyle/>
          <a:p>
            <a:endParaRPr lang="de-DE" sz="2800" b="0" strike="noStrike" spc="-1">
              <a:solidFill>
                <a:srgbClr val="000000"/>
              </a:solidFill>
              <a:latin typeface="Calibri"/>
            </a:endParaRPr>
          </a:p>
        </p:txBody>
      </p:sp>
      <p:sp>
        <p:nvSpPr>
          <p:cNvPr id="25" name="PlaceHolder 4"/>
          <p:cNvSpPr>
            <a:spLocks noGrp="1"/>
          </p:cNvSpPr>
          <p:nvPr>
            <p:ph type="body"/>
          </p:nvPr>
        </p:nvSpPr>
        <p:spPr>
          <a:xfrm>
            <a:off x="609480" y="3964320"/>
            <a:ext cx="5395680" cy="2158560"/>
          </a:xfrm>
          <a:prstGeom prst="rect">
            <a:avLst/>
          </a:prstGeom>
        </p:spPr>
        <p:txBody>
          <a:bodyPr lIns="0" tIns="0" rIns="0" bIns="0">
            <a:normAutofit/>
          </a:bodyPr>
          <a:lstStyle/>
          <a:p>
            <a:endParaRPr lang="de-DE"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9FFA3"/>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anchor="ctr"/>
          <a:lstStyle/>
          <a:p>
            <a:pPr>
              <a:lnSpc>
                <a:spcPct val="90000"/>
              </a:lnSpc>
            </a:pPr>
            <a:r>
              <a:rPr lang="de-DE" sz="4400" b="0" strike="noStrike" spc="-1">
                <a:solidFill>
                  <a:srgbClr val="000000"/>
                </a:solidFill>
                <a:latin typeface="Calibri Light"/>
              </a:rPr>
              <a:t>Titelmasterformat durch Klicken bearbeiten</a:t>
            </a:r>
            <a:endParaRPr lang="de-DE" sz="4400" b="0" strike="noStrike" spc="-1">
              <a:solidFill>
                <a:srgbClr val="000000"/>
              </a:solidFill>
              <a:latin typeface="Calibri"/>
            </a:endParaRPr>
          </a:p>
        </p:txBody>
      </p:sp>
      <p:sp>
        <p:nvSpPr>
          <p:cNvPr id="6" name="PlaceHolder 2"/>
          <p:cNvSpPr>
            <a:spLocks noGrp="1"/>
          </p:cNvSpPr>
          <p:nvPr>
            <p:ph type="body"/>
          </p:nvPr>
        </p:nvSpPr>
        <p:spPr>
          <a:xfrm>
            <a:off x="838080" y="1825560"/>
            <a:ext cx="10515240" cy="4350960"/>
          </a:xfrm>
          <a:prstGeom prst="rect">
            <a:avLst/>
          </a:prstGeom>
        </p:spPr>
        <p:txBody>
          <a:bodyPr/>
          <a:lstStyle/>
          <a:p>
            <a:pPr marL="228600" indent="-228240">
              <a:lnSpc>
                <a:spcPct val="90000"/>
              </a:lnSpc>
              <a:spcBef>
                <a:spcPts val="1001"/>
              </a:spcBef>
              <a:buClr>
                <a:srgbClr val="000000"/>
              </a:buClr>
              <a:buFont typeface="Arial"/>
              <a:buChar char="•"/>
            </a:pPr>
            <a:r>
              <a:rPr lang="de-DE" sz="2800" b="0" strike="noStrike" spc="-1">
                <a:solidFill>
                  <a:srgbClr val="000000"/>
                </a:solidFill>
                <a:latin typeface="Calibri"/>
              </a:rPr>
              <a:t>Textmasterformat bearbeiten</a:t>
            </a:r>
          </a:p>
          <a:p>
            <a:pPr marL="685800" lvl="1" indent="-228240">
              <a:lnSpc>
                <a:spcPct val="90000"/>
              </a:lnSpc>
              <a:spcBef>
                <a:spcPts val="499"/>
              </a:spcBef>
              <a:buClr>
                <a:srgbClr val="000000"/>
              </a:buClr>
              <a:buFont typeface="Arial"/>
              <a:buChar char="•"/>
            </a:pPr>
            <a:r>
              <a:rPr lang="de-DE" sz="2400" b="0" strike="noStrike" spc="-1">
                <a:solidFill>
                  <a:srgbClr val="000000"/>
                </a:solidFill>
                <a:latin typeface="Calibri"/>
              </a:rPr>
              <a:t>Zweite Ebene</a:t>
            </a:r>
          </a:p>
          <a:p>
            <a:pPr marL="1143000" lvl="2" indent="-228240">
              <a:lnSpc>
                <a:spcPct val="90000"/>
              </a:lnSpc>
              <a:spcBef>
                <a:spcPts val="499"/>
              </a:spcBef>
              <a:buClr>
                <a:srgbClr val="000000"/>
              </a:buClr>
              <a:buFont typeface="Arial"/>
              <a:buChar char="•"/>
            </a:pPr>
            <a:r>
              <a:rPr lang="de-DE" sz="2000" b="0" strike="noStrike" spc="-1">
                <a:solidFill>
                  <a:srgbClr val="000000"/>
                </a:solidFill>
                <a:latin typeface="Calibri"/>
              </a:rPr>
              <a:t>Dritte Ebene</a:t>
            </a:r>
          </a:p>
          <a:p>
            <a:pPr marL="1600200" lvl="3" indent="-228240">
              <a:lnSpc>
                <a:spcPct val="90000"/>
              </a:lnSpc>
              <a:spcBef>
                <a:spcPts val="499"/>
              </a:spcBef>
              <a:buClr>
                <a:srgbClr val="000000"/>
              </a:buClr>
              <a:buFont typeface="Arial"/>
              <a:buChar char="•"/>
            </a:pPr>
            <a:r>
              <a:rPr lang="de-DE" sz="1800" b="0" strike="noStrike" spc="-1">
                <a:solidFill>
                  <a:srgbClr val="000000"/>
                </a:solidFill>
                <a:latin typeface="Calibri"/>
              </a:rPr>
              <a:t>Vierte Ebene</a:t>
            </a:r>
          </a:p>
          <a:p>
            <a:pPr marL="2057400" lvl="4" indent="-228240">
              <a:lnSpc>
                <a:spcPct val="90000"/>
              </a:lnSpc>
              <a:spcBef>
                <a:spcPts val="499"/>
              </a:spcBef>
              <a:buClr>
                <a:srgbClr val="000000"/>
              </a:buClr>
              <a:buFont typeface="Arial"/>
              <a:buChar char="•"/>
            </a:pPr>
            <a:r>
              <a:rPr lang="de-DE" sz="1800" b="0" strike="noStrike" spc="-1">
                <a:solidFill>
                  <a:srgbClr val="000000"/>
                </a:solidFill>
                <a:latin typeface="Calibri"/>
              </a:rPr>
              <a:t>Fünfte Ebene</a:t>
            </a:r>
          </a:p>
        </p:txBody>
      </p:sp>
      <p:sp>
        <p:nvSpPr>
          <p:cNvPr id="2" name="PlaceHolder 3"/>
          <p:cNvSpPr>
            <a:spLocks noGrp="1"/>
          </p:cNvSpPr>
          <p:nvPr>
            <p:ph type="dt"/>
          </p:nvPr>
        </p:nvSpPr>
        <p:spPr>
          <a:xfrm>
            <a:off x="838080" y="6356520"/>
            <a:ext cx="2742840" cy="364680"/>
          </a:xfrm>
          <a:prstGeom prst="rect">
            <a:avLst/>
          </a:prstGeom>
        </p:spPr>
        <p:txBody>
          <a:bodyPr anchor="ctr"/>
          <a:lstStyle/>
          <a:p>
            <a:pPr>
              <a:lnSpc>
                <a:spcPct val="100000"/>
              </a:lnSpc>
            </a:pPr>
            <a:fld id="{DD281F3B-7D1E-42EB-9D01-58556D5C9A86}" type="datetime">
              <a:rPr lang="de-DE" sz="1200" b="0" strike="noStrike" spc="-1">
                <a:solidFill>
                  <a:srgbClr val="8B8B8B"/>
                </a:solidFill>
                <a:latin typeface="Calibri"/>
              </a:rPr>
              <a:t>21/09/18</a:t>
            </a:fld>
            <a:endParaRPr lang="de-DE" sz="1200" b="0" strike="noStrike" spc="-1">
              <a:latin typeface="Times New Roman"/>
            </a:endParaRPr>
          </a:p>
        </p:txBody>
      </p:sp>
      <p:sp>
        <p:nvSpPr>
          <p:cNvPr id="3" name="PlaceHolder 4"/>
          <p:cNvSpPr>
            <a:spLocks noGrp="1"/>
          </p:cNvSpPr>
          <p:nvPr>
            <p:ph type="ftr"/>
          </p:nvPr>
        </p:nvSpPr>
        <p:spPr>
          <a:xfrm>
            <a:off x="4038480" y="6356520"/>
            <a:ext cx="4114440" cy="364680"/>
          </a:xfrm>
          <a:prstGeom prst="rect">
            <a:avLst/>
          </a:prstGeom>
        </p:spPr>
        <p:txBody>
          <a:bodyPr anchor="ctr"/>
          <a:lstStyle/>
          <a:p>
            <a:endParaRPr lang="de-DE" sz="2400" b="0" strike="noStrike" spc="-1">
              <a:latin typeface="Times New Roman"/>
            </a:endParaRPr>
          </a:p>
        </p:txBody>
      </p:sp>
      <p:sp>
        <p:nvSpPr>
          <p:cNvPr id="4" name="PlaceHolder 5"/>
          <p:cNvSpPr>
            <a:spLocks noGrp="1"/>
          </p:cNvSpPr>
          <p:nvPr>
            <p:ph type="sldNum"/>
          </p:nvPr>
        </p:nvSpPr>
        <p:spPr>
          <a:xfrm>
            <a:off x="8610480" y="6356520"/>
            <a:ext cx="2742840" cy="364680"/>
          </a:xfrm>
          <a:prstGeom prst="rect">
            <a:avLst/>
          </a:prstGeom>
        </p:spPr>
        <p:txBody>
          <a:bodyPr anchor="ctr"/>
          <a:lstStyle/>
          <a:p>
            <a:pPr algn="r">
              <a:lnSpc>
                <a:spcPct val="100000"/>
              </a:lnSpc>
            </a:pPr>
            <a:fld id="{BEB07CDD-D079-4964-B5B6-353F17802974}" type="slidenum">
              <a:rPr lang="de-DE" sz="1200" b="0" strike="noStrike" spc="-1">
                <a:solidFill>
                  <a:srgbClr val="8B8B8B"/>
                </a:solidFill>
                <a:latin typeface="Calibri"/>
              </a:rPr>
              <a:t>‹n.›</a:t>
            </a:fld>
            <a:endParaRPr lang="de-DE"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B9FFA3"/>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4680"/>
            <a:ext cx="10972440" cy="1142640"/>
          </a:xfrm>
          <a:prstGeom prst="rect">
            <a:avLst/>
          </a:prstGeom>
        </p:spPr>
        <p:txBody>
          <a:bodyPr anchor="ctr"/>
          <a:lstStyle/>
          <a:p>
            <a:pPr>
              <a:lnSpc>
                <a:spcPct val="90000"/>
              </a:lnSpc>
            </a:pPr>
            <a:r>
              <a:rPr lang="de-DE" sz="4400" b="0" strike="noStrike" spc="-1">
                <a:solidFill>
                  <a:srgbClr val="000000"/>
                </a:solidFill>
                <a:latin typeface="Calibri Light"/>
              </a:rPr>
              <a:t>Titelmasterformat durch Klicken bearbeiten</a:t>
            </a:r>
            <a:endParaRPr lang="de-DE" sz="4400" b="0" strike="noStrike" spc="-1">
              <a:solidFill>
                <a:srgbClr val="000000"/>
              </a:solidFill>
              <a:latin typeface="Calibri"/>
            </a:endParaRPr>
          </a:p>
        </p:txBody>
      </p:sp>
      <p:sp>
        <p:nvSpPr>
          <p:cNvPr id="42" name="PlaceHolder 2"/>
          <p:cNvSpPr>
            <a:spLocks noGrp="1"/>
          </p:cNvSpPr>
          <p:nvPr>
            <p:ph type="body"/>
          </p:nvPr>
        </p:nvSpPr>
        <p:spPr>
          <a:xfrm>
            <a:off x="609480" y="1600200"/>
            <a:ext cx="5395680" cy="4525560"/>
          </a:xfrm>
          <a:prstGeom prst="rect">
            <a:avLst/>
          </a:prstGeom>
        </p:spPr>
        <p:txBody>
          <a:bodyPr/>
          <a:lstStyle/>
          <a:p>
            <a:pPr marL="228600" indent="-228240">
              <a:lnSpc>
                <a:spcPct val="90000"/>
              </a:lnSpc>
              <a:spcBef>
                <a:spcPts val="1001"/>
              </a:spcBef>
              <a:buClr>
                <a:srgbClr val="000000"/>
              </a:buClr>
              <a:buFont typeface="Arial"/>
              <a:buChar char="•"/>
            </a:pPr>
            <a:r>
              <a:rPr lang="de-DE" sz="2800" b="0" strike="noStrike" spc="-1">
                <a:solidFill>
                  <a:srgbClr val="000000"/>
                </a:solidFill>
                <a:latin typeface="Calibri"/>
              </a:rPr>
              <a:t>Textmasterformat bearbeiten</a:t>
            </a:r>
          </a:p>
          <a:p>
            <a:pPr marL="685800" lvl="1" indent="-228240">
              <a:lnSpc>
                <a:spcPct val="90000"/>
              </a:lnSpc>
              <a:spcBef>
                <a:spcPts val="499"/>
              </a:spcBef>
              <a:buClr>
                <a:srgbClr val="000000"/>
              </a:buClr>
              <a:buFont typeface="Arial"/>
              <a:buChar char="•"/>
            </a:pPr>
            <a:r>
              <a:rPr lang="de-DE" sz="2400" b="0" strike="noStrike" spc="-1">
                <a:solidFill>
                  <a:srgbClr val="000000"/>
                </a:solidFill>
                <a:latin typeface="Calibri"/>
              </a:rPr>
              <a:t>Zweite Ebene</a:t>
            </a:r>
          </a:p>
          <a:p>
            <a:pPr marL="1143000" lvl="2" indent="-228240">
              <a:lnSpc>
                <a:spcPct val="90000"/>
              </a:lnSpc>
              <a:spcBef>
                <a:spcPts val="499"/>
              </a:spcBef>
              <a:buClr>
                <a:srgbClr val="000000"/>
              </a:buClr>
              <a:buFont typeface="Arial"/>
              <a:buChar char="•"/>
            </a:pPr>
            <a:r>
              <a:rPr lang="de-DE" sz="2000" b="0" strike="noStrike" spc="-1">
                <a:solidFill>
                  <a:srgbClr val="000000"/>
                </a:solidFill>
                <a:latin typeface="Calibri"/>
              </a:rPr>
              <a:t>Dritte Ebene</a:t>
            </a:r>
          </a:p>
          <a:p>
            <a:pPr marL="1600200" lvl="3" indent="-228240">
              <a:lnSpc>
                <a:spcPct val="90000"/>
              </a:lnSpc>
              <a:spcBef>
                <a:spcPts val="499"/>
              </a:spcBef>
              <a:buClr>
                <a:srgbClr val="000000"/>
              </a:buClr>
              <a:buFont typeface="Arial"/>
              <a:buChar char="•"/>
            </a:pPr>
            <a:r>
              <a:rPr lang="de-DE" sz="1800" b="0" strike="noStrike" spc="-1">
                <a:solidFill>
                  <a:srgbClr val="000000"/>
                </a:solidFill>
                <a:latin typeface="Calibri"/>
              </a:rPr>
              <a:t>Vierte Ebene</a:t>
            </a:r>
          </a:p>
          <a:p>
            <a:pPr marL="2057400" lvl="4" indent="-228240">
              <a:lnSpc>
                <a:spcPct val="90000"/>
              </a:lnSpc>
              <a:spcBef>
                <a:spcPts val="499"/>
              </a:spcBef>
              <a:buClr>
                <a:srgbClr val="000000"/>
              </a:buClr>
              <a:buFont typeface="Arial"/>
              <a:buChar char="•"/>
            </a:pPr>
            <a:r>
              <a:rPr lang="de-DE" sz="1800" b="0" strike="noStrike" spc="-1">
                <a:solidFill>
                  <a:srgbClr val="000000"/>
                </a:solidFill>
                <a:latin typeface="Calibri"/>
              </a:rPr>
              <a:t>Fünfte Ebene</a:t>
            </a:r>
          </a:p>
        </p:txBody>
      </p:sp>
      <p:sp>
        <p:nvSpPr>
          <p:cNvPr id="43" name="PlaceHolder 3"/>
          <p:cNvSpPr>
            <a:spLocks noGrp="1"/>
          </p:cNvSpPr>
          <p:nvPr>
            <p:ph type="body"/>
          </p:nvPr>
        </p:nvSpPr>
        <p:spPr>
          <a:xfrm>
            <a:off x="6186240" y="1600200"/>
            <a:ext cx="5395680" cy="2185560"/>
          </a:xfrm>
          <a:prstGeom prst="rect">
            <a:avLst/>
          </a:prstGeom>
        </p:spPr>
        <p:txBody>
          <a:bodyPr/>
          <a:lstStyle/>
          <a:p>
            <a:pPr marL="228600" indent="-228240">
              <a:lnSpc>
                <a:spcPct val="90000"/>
              </a:lnSpc>
              <a:spcBef>
                <a:spcPts val="1001"/>
              </a:spcBef>
              <a:buClr>
                <a:srgbClr val="000000"/>
              </a:buClr>
              <a:buFont typeface="Arial"/>
              <a:buChar char="•"/>
            </a:pPr>
            <a:r>
              <a:rPr lang="de-DE" sz="2800" b="0" strike="noStrike" spc="-1">
                <a:solidFill>
                  <a:srgbClr val="000000"/>
                </a:solidFill>
                <a:latin typeface="Calibri"/>
              </a:rPr>
              <a:t>Textmasterformat bearbeiten</a:t>
            </a:r>
          </a:p>
          <a:p>
            <a:pPr marL="685800" lvl="1" indent="-228240">
              <a:lnSpc>
                <a:spcPct val="90000"/>
              </a:lnSpc>
              <a:spcBef>
                <a:spcPts val="499"/>
              </a:spcBef>
              <a:buClr>
                <a:srgbClr val="000000"/>
              </a:buClr>
              <a:buFont typeface="Arial"/>
              <a:buChar char="•"/>
            </a:pPr>
            <a:r>
              <a:rPr lang="de-DE" sz="2400" b="0" strike="noStrike" spc="-1">
                <a:solidFill>
                  <a:srgbClr val="000000"/>
                </a:solidFill>
                <a:latin typeface="Calibri"/>
              </a:rPr>
              <a:t>Zweite Ebene</a:t>
            </a:r>
          </a:p>
          <a:p>
            <a:pPr marL="1143000" lvl="2" indent="-228240">
              <a:lnSpc>
                <a:spcPct val="90000"/>
              </a:lnSpc>
              <a:spcBef>
                <a:spcPts val="499"/>
              </a:spcBef>
              <a:buClr>
                <a:srgbClr val="000000"/>
              </a:buClr>
              <a:buFont typeface="Arial"/>
              <a:buChar char="•"/>
            </a:pPr>
            <a:r>
              <a:rPr lang="de-DE" sz="2000" b="0" strike="noStrike" spc="-1">
                <a:solidFill>
                  <a:srgbClr val="000000"/>
                </a:solidFill>
                <a:latin typeface="Calibri"/>
              </a:rPr>
              <a:t>Dritte Ebene</a:t>
            </a:r>
          </a:p>
          <a:p>
            <a:pPr marL="1600200" lvl="3" indent="-228240">
              <a:lnSpc>
                <a:spcPct val="90000"/>
              </a:lnSpc>
              <a:spcBef>
                <a:spcPts val="499"/>
              </a:spcBef>
              <a:buClr>
                <a:srgbClr val="000000"/>
              </a:buClr>
              <a:buFont typeface="Arial"/>
              <a:buChar char="•"/>
            </a:pPr>
            <a:r>
              <a:rPr lang="de-DE" sz="1800" b="0" strike="noStrike" spc="-1">
                <a:solidFill>
                  <a:srgbClr val="000000"/>
                </a:solidFill>
                <a:latin typeface="Calibri"/>
              </a:rPr>
              <a:t>Vierte Ebene</a:t>
            </a:r>
          </a:p>
          <a:p>
            <a:pPr marL="2057400" lvl="4" indent="-228240">
              <a:lnSpc>
                <a:spcPct val="90000"/>
              </a:lnSpc>
              <a:spcBef>
                <a:spcPts val="499"/>
              </a:spcBef>
              <a:buClr>
                <a:srgbClr val="000000"/>
              </a:buClr>
              <a:buFont typeface="Arial"/>
              <a:buChar char="•"/>
            </a:pPr>
            <a:r>
              <a:rPr lang="de-DE" sz="1800" b="0" strike="noStrike" spc="-1">
                <a:solidFill>
                  <a:srgbClr val="000000"/>
                </a:solidFill>
                <a:latin typeface="Calibri"/>
              </a:rPr>
              <a:t>Fünfte Ebene</a:t>
            </a:r>
          </a:p>
        </p:txBody>
      </p:sp>
      <p:sp>
        <p:nvSpPr>
          <p:cNvPr id="44" name="PlaceHolder 4"/>
          <p:cNvSpPr>
            <a:spLocks noGrp="1"/>
          </p:cNvSpPr>
          <p:nvPr>
            <p:ph type="body"/>
          </p:nvPr>
        </p:nvSpPr>
        <p:spPr>
          <a:xfrm>
            <a:off x="6186240" y="3938760"/>
            <a:ext cx="5395680" cy="2187360"/>
          </a:xfrm>
          <a:prstGeom prst="rect">
            <a:avLst/>
          </a:prstGeom>
        </p:spPr>
        <p:txBody>
          <a:bodyPr/>
          <a:lstStyle/>
          <a:p>
            <a:pPr marL="228600" indent="-228240">
              <a:lnSpc>
                <a:spcPct val="90000"/>
              </a:lnSpc>
              <a:spcBef>
                <a:spcPts val="1001"/>
              </a:spcBef>
              <a:buClr>
                <a:srgbClr val="000000"/>
              </a:buClr>
              <a:buFont typeface="Arial"/>
              <a:buChar char="•"/>
            </a:pPr>
            <a:r>
              <a:rPr lang="de-DE" sz="2800" b="0" strike="noStrike" spc="-1">
                <a:solidFill>
                  <a:srgbClr val="000000"/>
                </a:solidFill>
                <a:latin typeface="Calibri"/>
              </a:rPr>
              <a:t>Textmasterformat bearbeiten</a:t>
            </a:r>
          </a:p>
          <a:p>
            <a:pPr marL="685800" lvl="1" indent="-228240">
              <a:lnSpc>
                <a:spcPct val="90000"/>
              </a:lnSpc>
              <a:spcBef>
                <a:spcPts val="499"/>
              </a:spcBef>
              <a:buClr>
                <a:srgbClr val="000000"/>
              </a:buClr>
              <a:buFont typeface="Arial"/>
              <a:buChar char="•"/>
            </a:pPr>
            <a:r>
              <a:rPr lang="de-DE" sz="2400" b="0" strike="noStrike" spc="-1">
                <a:solidFill>
                  <a:srgbClr val="000000"/>
                </a:solidFill>
                <a:latin typeface="Calibri"/>
              </a:rPr>
              <a:t>Zweite Ebene</a:t>
            </a:r>
          </a:p>
          <a:p>
            <a:pPr marL="1143000" lvl="2" indent="-228240">
              <a:lnSpc>
                <a:spcPct val="90000"/>
              </a:lnSpc>
              <a:spcBef>
                <a:spcPts val="499"/>
              </a:spcBef>
              <a:buClr>
                <a:srgbClr val="000000"/>
              </a:buClr>
              <a:buFont typeface="Arial"/>
              <a:buChar char="•"/>
            </a:pPr>
            <a:r>
              <a:rPr lang="de-DE" sz="2000" b="0" strike="noStrike" spc="-1">
                <a:solidFill>
                  <a:srgbClr val="000000"/>
                </a:solidFill>
                <a:latin typeface="Calibri"/>
              </a:rPr>
              <a:t>Dritte Ebene</a:t>
            </a:r>
          </a:p>
          <a:p>
            <a:pPr marL="1600200" lvl="3" indent="-228240">
              <a:lnSpc>
                <a:spcPct val="90000"/>
              </a:lnSpc>
              <a:spcBef>
                <a:spcPts val="499"/>
              </a:spcBef>
              <a:buClr>
                <a:srgbClr val="000000"/>
              </a:buClr>
              <a:buFont typeface="Arial"/>
              <a:buChar char="•"/>
            </a:pPr>
            <a:r>
              <a:rPr lang="de-DE" sz="1800" b="0" strike="noStrike" spc="-1">
                <a:solidFill>
                  <a:srgbClr val="000000"/>
                </a:solidFill>
                <a:latin typeface="Calibri"/>
              </a:rPr>
              <a:t>Vierte Ebene</a:t>
            </a:r>
          </a:p>
          <a:p>
            <a:pPr marL="2057400" lvl="4" indent="-228240">
              <a:lnSpc>
                <a:spcPct val="90000"/>
              </a:lnSpc>
              <a:spcBef>
                <a:spcPts val="499"/>
              </a:spcBef>
              <a:buClr>
                <a:srgbClr val="000000"/>
              </a:buClr>
              <a:buFont typeface="Arial"/>
              <a:buChar char="•"/>
            </a:pPr>
            <a:r>
              <a:rPr lang="de-DE" sz="1800" b="0" strike="noStrike" spc="-1">
                <a:solidFill>
                  <a:srgbClr val="000000"/>
                </a:solidFill>
                <a:latin typeface="Calibri"/>
              </a:rPr>
              <a:t>Fünfte Ebene</a:t>
            </a:r>
          </a:p>
        </p:txBody>
      </p:sp>
      <p:sp>
        <p:nvSpPr>
          <p:cNvPr id="45" name="PlaceHolder 5"/>
          <p:cNvSpPr>
            <a:spLocks noGrp="1"/>
          </p:cNvSpPr>
          <p:nvPr>
            <p:ph type="dt"/>
          </p:nvPr>
        </p:nvSpPr>
        <p:spPr>
          <a:xfrm>
            <a:off x="838080" y="6356520"/>
            <a:ext cx="2742840" cy="364680"/>
          </a:xfrm>
          <a:prstGeom prst="rect">
            <a:avLst/>
          </a:prstGeom>
        </p:spPr>
        <p:txBody>
          <a:bodyPr anchor="ctr"/>
          <a:lstStyle/>
          <a:p>
            <a:endParaRPr lang="de-DE" sz="2400" b="0" strike="noStrike" spc="-1">
              <a:latin typeface="Times New Roman"/>
            </a:endParaRPr>
          </a:p>
        </p:txBody>
      </p:sp>
      <p:sp>
        <p:nvSpPr>
          <p:cNvPr id="46" name="PlaceHolder 6"/>
          <p:cNvSpPr>
            <a:spLocks noGrp="1"/>
          </p:cNvSpPr>
          <p:nvPr>
            <p:ph type="ftr"/>
          </p:nvPr>
        </p:nvSpPr>
        <p:spPr>
          <a:xfrm>
            <a:off x="4038480" y="6356520"/>
            <a:ext cx="4114440" cy="364680"/>
          </a:xfrm>
          <a:prstGeom prst="rect">
            <a:avLst/>
          </a:prstGeom>
        </p:spPr>
        <p:txBody>
          <a:bodyPr anchor="ctr"/>
          <a:lstStyle/>
          <a:p>
            <a:endParaRPr lang="de-DE" sz="2400" b="0" strike="noStrike" spc="-1">
              <a:latin typeface="Times New Roman"/>
            </a:endParaRPr>
          </a:p>
        </p:txBody>
      </p:sp>
      <p:sp>
        <p:nvSpPr>
          <p:cNvPr id="47" name="PlaceHolder 7"/>
          <p:cNvSpPr>
            <a:spLocks noGrp="1"/>
          </p:cNvSpPr>
          <p:nvPr>
            <p:ph type="sldNum"/>
          </p:nvPr>
        </p:nvSpPr>
        <p:spPr>
          <a:xfrm>
            <a:off x="8610480" y="6356520"/>
            <a:ext cx="2742840" cy="364680"/>
          </a:xfrm>
          <a:prstGeom prst="rect">
            <a:avLst/>
          </a:prstGeom>
        </p:spPr>
        <p:txBody>
          <a:bodyPr anchor="ctr"/>
          <a:lstStyle/>
          <a:p>
            <a:pPr algn="r">
              <a:lnSpc>
                <a:spcPct val="100000"/>
              </a:lnSpc>
            </a:pPr>
            <a:fld id="{8691C62E-36D1-4F19-A5B0-7ADF23FDEB33}" type="slidenum">
              <a:rPr lang="de-DE" sz="1200" b="0" strike="noStrike" spc="-1">
                <a:solidFill>
                  <a:srgbClr val="8B8B8B"/>
                </a:solidFill>
                <a:latin typeface="Calibri"/>
              </a:rPr>
              <a:t>‹n.›</a:t>
            </a:fld>
            <a:endParaRPr lang="de-DE"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naturenergie-hannover.de" TargetMode="External"/><Relationship Id="rId4" Type="http://schemas.openxmlformats.org/officeDocument/2006/relationships/image" Target="../media/image10.jpeg"/><Relationship Id="rId1" Type="http://schemas.openxmlformats.org/officeDocument/2006/relationships/slideLayout" Target="../slideLayouts/slideLayout20.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gif"/><Relationship Id="rId3" Type="http://schemas.openxmlformats.org/officeDocument/2006/relationships/image" Target="../media/image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Shape 1"/>
          <p:cNvSpPr txBox="1"/>
          <p:nvPr/>
        </p:nvSpPr>
        <p:spPr>
          <a:xfrm>
            <a:off x="4391999" y="383760"/>
            <a:ext cx="6992415" cy="2153880"/>
          </a:xfrm>
          <a:prstGeom prst="rect">
            <a:avLst/>
          </a:prstGeom>
          <a:noFill/>
          <a:ln>
            <a:noFill/>
          </a:ln>
        </p:spPr>
        <p:txBody>
          <a:bodyPr anchor="ctr"/>
          <a:lstStyle/>
          <a:p>
            <a:pPr algn="r">
              <a:lnSpc>
                <a:spcPct val="90000"/>
              </a:lnSpc>
            </a:pPr>
            <a:r>
              <a:rPr lang="it-IT" sz="2800" b="1" strike="noStrike" spc="-1" dirty="0" smtClean="0">
                <a:solidFill>
                  <a:srgbClr val="000000"/>
                </a:solidFill>
                <a:latin typeface="Calibri"/>
              </a:rPr>
              <a:t>Hans </a:t>
            </a:r>
            <a:r>
              <a:rPr lang="it-IT" sz="2800" b="1" strike="noStrike" spc="-1" dirty="0" err="1" smtClean="0">
                <a:solidFill>
                  <a:srgbClr val="000000"/>
                </a:solidFill>
                <a:latin typeface="Calibri"/>
              </a:rPr>
              <a:t>Mönninghoff</a:t>
            </a:r>
            <a:r>
              <a:rPr lang="it-IT" dirty="0" smtClean="0"/>
              <a:t/>
            </a:r>
            <a:br>
              <a:rPr lang="it-IT" dirty="0" smtClean="0"/>
            </a:br>
            <a:r>
              <a:rPr lang="it-IT" sz="2800" b="1" strike="noStrike" spc="-1" dirty="0" smtClean="0">
                <a:solidFill>
                  <a:srgbClr val="000000"/>
                </a:solidFill>
                <a:latin typeface="Calibri"/>
              </a:rPr>
              <a:t>ex assessore all‘economia e all‘ambiente,</a:t>
            </a:r>
          </a:p>
          <a:p>
            <a:pPr algn="r">
              <a:lnSpc>
                <a:spcPct val="90000"/>
              </a:lnSpc>
            </a:pPr>
            <a:r>
              <a:rPr lang="it-IT" sz="2800" b="1" spc="-1" dirty="0">
                <a:solidFill>
                  <a:srgbClr val="000000"/>
                </a:solidFill>
                <a:latin typeface="Calibri"/>
              </a:rPr>
              <a:t>p</a:t>
            </a:r>
            <a:r>
              <a:rPr lang="it-IT" sz="2800" b="1" spc="-1" dirty="0" smtClean="0">
                <a:solidFill>
                  <a:srgbClr val="000000"/>
                </a:solidFill>
                <a:latin typeface="Calibri"/>
              </a:rPr>
              <a:t>residente del </a:t>
            </a:r>
            <a:r>
              <a:rPr lang="it-IT" sz="2800" b="1" spc="-1" dirty="0">
                <a:solidFill>
                  <a:srgbClr val="000000"/>
                </a:solidFill>
                <a:latin typeface="Calibri"/>
              </a:rPr>
              <a:t>C</a:t>
            </a:r>
            <a:r>
              <a:rPr lang="it-IT" sz="2800" b="1" spc="-1" dirty="0" smtClean="0">
                <a:solidFill>
                  <a:srgbClr val="000000"/>
                </a:solidFill>
                <a:latin typeface="Calibri"/>
              </a:rPr>
              <a:t>ollegio dei sindaci della </a:t>
            </a:r>
            <a:r>
              <a:rPr lang="it-IT" dirty="0" smtClean="0"/>
              <a:t/>
            </a:r>
            <a:br>
              <a:rPr lang="it-IT" dirty="0" smtClean="0"/>
            </a:br>
            <a:r>
              <a:rPr lang="it-IT" sz="2800" b="1" spc="-1" dirty="0">
                <a:solidFill>
                  <a:srgbClr val="000000"/>
                </a:solidFill>
                <a:latin typeface="Calibri"/>
              </a:rPr>
              <a:t>cooperativa</a:t>
            </a:r>
            <a:r>
              <a:rPr lang="it-IT" dirty="0" smtClean="0"/>
              <a:t> </a:t>
            </a:r>
            <a:r>
              <a:rPr lang="it-IT" sz="2800" b="1" strike="noStrike" spc="-1" dirty="0" err="1" smtClean="0">
                <a:solidFill>
                  <a:srgbClr val="000000"/>
                </a:solidFill>
                <a:latin typeface="Calibri"/>
              </a:rPr>
              <a:t>NaturEnergie</a:t>
            </a:r>
            <a:r>
              <a:rPr lang="it-IT" sz="2800" b="1" strike="noStrike" spc="-1" dirty="0" smtClean="0">
                <a:solidFill>
                  <a:srgbClr val="000000"/>
                </a:solidFill>
                <a:latin typeface="Calibri"/>
              </a:rPr>
              <a:t> </a:t>
            </a:r>
            <a:r>
              <a:rPr lang="it-IT" sz="2800" b="1" strike="noStrike" spc="-1" dirty="0" err="1" smtClean="0">
                <a:solidFill>
                  <a:srgbClr val="000000"/>
                </a:solidFill>
                <a:latin typeface="Calibri"/>
              </a:rPr>
              <a:t>Region</a:t>
            </a:r>
            <a:r>
              <a:rPr lang="it-IT" sz="2800" b="1" spc="-1" dirty="0">
                <a:solidFill>
                  <a:srgbClr val="000000"/>
                </a:solidFill>
                <a:latin typeface="Calibri"/>
              </a:rPr>
              <a:t> </a:t>
            </a:r>
            <a:r>
              <a:rPr lang="it-IT" sz="2800" b="1" strike="noStrike" spc="-1" dirty="0" smtClean="0">
                <a:solidFill>
                  <a:srgbClr val="000000"/>
                </a:solidFill>
                <a:latin typeface="Calibri"/>
              </a:rPr>
              <a:t>Hannover </a:t>
            </a:r>
            <a:endParaRPr lang="it-IT" sz="2800" b="0" strike="noStrike" spc="-1" dirty="0">
              <a:solidFill>
                <a:srgbClr val="000000"/>
              </a:solidFill>
              <a:latin typeface="Calibri"/>
            </a:endParaRPr>
          </a:p>
        </p:txBody>
      </p:sp>
      <p:sp>
        <p:nvSpPr>
          <p:cNvPr id="85" name="TextShape 2"/>
          <p:cNvSpPr txBox="1"/>
          <p:nvPr/>
        </p:nvSpPr>
        <p:spPr>
          <a:xfrm>
            <a:off x="726120" y="3631680"/>
            <a:ext cx="10515240" cy="2822908"/>
          </a:xfrm>
          <a:prstGeom prst="rect">
            <a:avLst/>
          </a:prstGeom>
          <a:noFill/>
          <a:ln>
            <a:noFill/>
          </a:ln>
        </p:spPr>
        <p:txBody>
          <a:bodyPr>
            <a:normAutofit/>
          </a:bodyPr>
          <a:lstStyle/>
          <a:p>
            <a:pPr algn="ctr">
              <a:lnSpc>
                <a:spcPct val="90000"/>
              </a:lnSpc>
              <a:spcBef>
                <a:spcPts val="1001"/>
              </a:spcBef>
            </a:pPr>
            <a:r>
              <a:rPr lang="it-IT" sz="6000" b="1" u="sng" strike="noStrike" spc="-1" dirty="0" smtClean="0">
                <a:solidFill>
                  <a:srgbClr val="000000"/>
                </a:solidFill>
                <a:uFillTx/>
                <a:latin typeface="Calibri"/>
              </a:rPr>
              <a:t>La transizione energetica:</a:t>
            </a:r>
            <a:endParaRPr lang="it-IT" sz="6000" b="0" strike="noStrike" spc="-1" dirty="0" smtClean="0">
              <a:solidFill>
                <a:srgbClr val="000000"/>
              </a:solidFill>
              <a:latin typeface="Calibri"/>
            </a:endParaRPr>
          </a:p>
          <a:p>
            <a:pPr algn="ctr">
              <a:lnSpc>
                <a:spcPct val="90000"/>
              </a:lnSpc>
              <a:spcBef>
                <a:spcPts val="1001"/>
              </a:spcBef>
            </a:pPr>
            <a:r>
              <a:rPr lang="it-IT" sz="6000" b="1" u="sng" strike="noStrike" spc="-1" dirty="0" smtClean="0">
                <a:solidFill>
                  <a:srgbClr val="000000"/>
                </a:solidFill>
                <a:uFillTx/>
                <a:latin typeface="Calibri"/>
              </a:rPr>
              <a:t>Quanto </a:t>
            </a:r>
            <a:r>
              <a:rPr lang="it-IT" sz="6000" b="1" u="sng" spc="-1" dirty="0" smtClean="0">
                <a:solidFill>
                  <a:srgbClr val="000000"/>
                </a:solidFill>
                <a:latin typeface="Calibri"/>
              </a:rPr>
              <a:t>deve essere nazionale</a:t>
            </a:r>
            <a:r>
              <a:rPr lang="it-IT" sz="6000" b="1" u="sng" strike="noStrike" spc="-1" dirty="0" smtClean="0">
                <a:solidFill>
                  <a:srgbClr val="000000"/>
                </a:solidFill>
                <a:uFillTx/>
                <a:latin typeface="Calibri"/>
              </a:rPr>
              <a:t>? </a:t>
            </a:r>
            <a:endParaRPr lang="it-IT" sz="6000" b="0" strike="noStrike" spc="-1" dirty="0" smtClean="0">
              <a:solidFill>
                <a:srgbClr val="000000"/>
              </a:solidFill>
              <a:latin typeface="Calibri"/>
            </a:endParaRPr>
          </a:p>
          <a:p>
            <a:pPr algn="ctr">
              <a:lnSpc>
                <a:spcPct val="90000"/>
              </a:lnSpc>
              <a:spcBef>
                <a:spcPts val="1001"/>
              </a:spcBef>
            </a:pPr>
            <a:r>
              <a:rPr lang="it-IT" sz="6000" b="1" u="sng" strike="noStrike" spc="-1" dirty="0" smtClean="0">
                <a:solidFill>
                  <a:srgbClr val="000000"/>
                </a:solidFill>
                <a:uFillTx/>
                <a:latin typeface="Calibri"/>
              </a:rPr>
              <a:t>Quanto può essere cooperativa?</a:t>
            </a:r>
            <a:endParaRPr lang="it-IT" sz="6000" b="0" strike="noStrike" spc="-1" dirty="0">
              <a:solidFill>
                <a:srgbClr val="000000"/>
              </a:solidFill>
              <a:latin typeface="Calibri"/>
            </a:endParaRPr>
          </a:p>
        </p:txBody>
      </p:sp>
      <p:pic>
        <p:nvPicPr>
          <p:cNvPr id="86" name="Grafik 3"/>
          <p:cNvPicPr/>
          <p:nvPr/>
        </p:nvPicPr>
        <p:blipFill>
          <a:blip r:embed="rId2"/>
          <a:stretch/>
        </p:blipFill>
        <p:spPr>
          <a:xfrm>
            <a:off x="822240" y="581400"/>
            <a:ext cx="3569760" cy="2153880"/>
          </a:xfrm>
          <a:prstGeom prst="rect">
            <a:avLst/>
          </a:prstGeom>
          <a:ln>
            <a:noFill/>
          </a:ln>
        </p:spPr>
      </p:pic>
    </p:spTree>
  </p:cSld>
  <p:clrMapOvr>
    <a:masterClrMapping/>
  </p:clrMapOvr>
  <p:timing>
    <p:tnLst>
      <p:par>
        <p:cTn xmlns:p14="http://schemas.microsoft.com/office/powerpoint/2010/mai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Shape 1"/>
          <p:cNvSpPr txBox="1"/>
          <p:nvPr/>
        </p:nvSpPr>
        <p:spPr>
          <a:xfrm>
            <a:off x="838080" y="365040"/>
            <a:ext cx="10515240" cy="1325160"/>
          </a:xfrm>
          <a:prstGeom prst="rect">
            <a:avLst/>
          </a:prstGeom>
          <a:noFill/>
          <a:ln>
            <a:noFill/>
          </a:ln>
        </p:spPr>
        <p:txBody>
          <a:bodyPr anchor="ctr">
            <a:normAutofit fontScale="92500"/>
          </a:bodyPr>
          <a:lstStyle/>
          <a:p>
            <a:pPr algn="ctr">
              <a:lnSpc>
                <a:spcPct val="90000"/>
              </a:lnSpc>
            </a:pPr>
            <a:r>
              <a:rPr lang="it-IT" sz="3600" b="1" strike="noStrike" spc="-1" dirty="0" smtClean="0">
                <a:solidFill>
                  <a:srgbClr val="0070C0"/>
                </a:solidFill>
                <a:latin typeface="Calibri"/>
              </a:rPr>
              <a:t>Anche le reti di teleriscaldamento rionali possono essere problematiche per le strutture organizzative decentrate</a:t>
            </a:r>
            <a:endParaRPr lang="it-IT" sz="3600" b="0" strike="noStrike" spc="-1" dirty="0">
              <a:solidFill>
                <a:srgbClr val="000000"/>
              </a:solidFill>
              <a:latin typeface="Calibri"/>
            </a:endParaRPr>
          </a:p>
        </p:txBody>
      </p:sp>
      <p:sp>
        <p:nvSpPr>
          <p:cNvPr id="118" name="TextShape 2"/>
          <p:cNvSpPr txBox="1"/>
          <p:nvPr/>
        </p:nvSpPr>
        <p:spPr>
          <a:xfrm>
            <a:off x="838080" y="1825559"/>
            <a:ext cx="10515240" cy="4576975"/>
          </a:xfrm>
          <a:prstGeom prst="rect">
            <a:avLst/>
          </a:prstGeom>
          <a:noFill/>
          <a:ln>
            <a:noFill/>
          </a:ln>
        </p:spPr>
        <p:txBody>
          <a:bodyPr>
            <a:normAutofit fontScale="92500" lnSpcReduction="20000"/>
          </a:bodyPr>
          <a:lstStyle/>
          <a:p>
            <a:pPr>
              <a:lnSpc>
                <a:spcPct val="90000"/>
              </a:lnSpc>
              <a:spcBef>
                <a:spcPts val="1001"/>
              </a:spcBef>
            </a:pPr>
            <a:r>
              <a:rPr lang="it-IT" sz="2800" b="1" strike="noStrike" spc="-1" dirty="0" smtClean="0">
                <a:solidFill>
                  <a:srgbClr val="000000"/>
                </a:solidFill>
                <a:latin typeface="Calibri"/>
              </a:rPr>
              <a:t>Le reti di teleriscaldamento rionali sono utili in tutti i casi in cui sussiste un potenziale per recuperare dispersioni termiche, per esempio da impianti a biogas o da impianti produttivi. Ma per poterle realizzare e gestire a livello di cooperativa, garantendo una convenienza economica, occorrono due presupposti:</a:t>
            </a:r>
          </a:p>
          <a:p>
            <a:pPr marL="228600" indent="-228240">
              <a:lnSpc>
                <a:spcPct val="90000"/>
              </a:lnSpc>
              <a:spcBef>
                <a:spcPts val="1001"/>
              </a:spcBef>
              <a:buClr>
                <a:srgbClr val="000000"/>
              </a:buClr>
              <a:buFont typeface="Arial"/>
              <a:buChar char="•"/>
            </a:pPr>
            <a:r>
              <a:rPr lang="it-IT" sz="2800" b="1" strike="noStrike" spc="-1" dirty="0" smtClean="0">
                <a:solidFill>
                  <a:srgbClr val="000000"/>
                </a:solidFill>
                <a:latin typeface="Calibri"/>
              </a:rPr>
              <a:t>vincolare gli utenti allacciati per periodi prolungati (possibilmente 20 anni)</a:t>
            </a:r>
            <a:endParaRPr lang="it-IT" sz="2800" b="0" strike="noStrike" spc="-1" dirty="0" smtClean="0">
              <a:solidFill>
                <a:srgbClr val="000000"/>
              </a:solidFill>
              <a:latin typeface="Calibri"/>
            </a:endParaRPr>
          </a:p>
          <a:p>
            <a:pPr marL="228600" indent="-228240">
              <a:lnSpc>
                <a:spcPct val="90000"/>
              </a:lnSpc>
              <a:spcBef>
                <a:spcPts val="1001"/>
              </a:spcBef>
              <a:buClr>
                <a:srgbClr val="000000"/>
              </a:buClr>
              <a:buFont typeface="Arial"/>
              <a:buChar char="•"/>
            </a:pPr>
            <a:r>
              <a:rPr lang="it-IT" sz="2800" b="1" strike="noStrike" spc="-1" dirty="0" smtClean="0">
                <a:solidFill>
                  <a:srgbClr val="000000"/>
                </a:solidFill>
                <a:latin typeface="Calibri"/>
              </a:rPr>
              <a:t>non lasciare che </a:t>
            </a:r>
            <a:r>
              <a:rPr lang="it-IT" sz="2800" b="1" spc="-1" dirty="0" smtClean="0">
                <a:solidFill>
                  <a:srgbClr val="000000"/>
                </a:solidFill>
                <a:latin typeface="Calibri"/>
              </a:rPr>
              <a:t>gli utenti locali possano cambiare continuamente il fornitore scegliendo il più conveniente, ma stabilire, magari con uno statuto civico, un obbligo di allacciamento per le utenze del territorio.</a:t>
            </a:r>
            <a:endParaRPr lang="it-IT" sz="2800" b="0" strike="noStrike" spc="-1" dirty="0" smtClean="0">
              <a:solidFill>
                <a:srgbClr val="000000"/>
              </a:solidFill>
              <a:latin typeface="Calibri"/>
            </a:endParaRPr>
          </a:p>
          <a:p>
            <a:pPr>
              <a:lnSpc>
                <a:spcPct val="90000"/>
              </a:lnSpc>
              <a:spcBef>
                <a:spcPts val="1001"/>
              </a:spcBef>
            </a:pPr>
            <a:endParaRPr lang="it-IT" sz="2800" b="0" strike="noStrike" spc="-1" dirty="0" smtClean="0">
              <a:solidFill>
                <a:srgbClr val="000000"/>
              </a:solidFill>
              <a:latin typeface="Calibri"/>
            </a:endParaRPr>
          </a:p>
          <a:p>
            <a:pPr>
              <a:lnSpc>
                <a:spcPct val="90000"/>
              </a:lnSpc>
              <a:spcBef>
                <a:spcPts val="1001"/>
              </a:spcBef>
            </a:pPr>
            <a:r>
              <a:rPr lang="it-IT" sz="2800" b="1" strike="noStrike" spc="-1" dirty="0" smtClean="0">
                <a:solidFill>
                  <a:srgbClr val="000000"/>
                </a:solidFill>
                <a:latin typeface="Calibri"/>
              </a:rPr>
              <a:t>Le </a:t>
            </a:r>
            <a:r>
              <a:rPr lang="it-IT" sz="2800" b="1" spc="-1" dirty="0" smtClean="0">
                <a:solidFill>
                  <a:srgbClr val="000000"/>
                </a:solidFill>
                <a:latin typeface="Calibri"/>
              </a:rPr>
              <a:t>due reti di teleriscaldamento da noi gestite sono attualmente in perdita, e tale perdita grava pesantemente sul bilancio della cooperativa</a:t>
            </a:r>
            <a:r>
              <a:rPr lang="it-IT" sz="2800" b="1" strike="noStrike" spc="-1" dirty="0" smtClean="0">
                <a:solidFill>
                  <a:srgbClr val="000000"/>
                </a:solidFill>
                <a:latin typeface="Calibri"/>
              </a:rPr>
              <a:t>.</a:t>
            </a:r>
            <a:endParaRPr lang="it-IT" sz="2800" b="0" strike="noStrike" spc="-1" dirty="0">
              <a:solidFill>
                <a:srgbClr val="000000"/>
              </a:solidFill>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Shape 1"/>
          <p:cNvSpPr txBox="1"/>
          <p:nvPr/>
        </p:nvSpPr>
        <p:spPr>
          <a:xfrm>
            <a:off x="838080" y="345600"/>
            <a:ext cx="10515240" cy="1092600"/>
          </a:xfrm>
          <a:prstGeom prst="rect">
            <a:avLst/>
          </a:prstGeom>
          <a:noFill/>
          <a:ln>
            <a:noFill/>
          </a:ln>
        </p:spPr>
        <p:txBody>
          <a:bodyPr anchor="ctr">
            <a:normAutofit fontScale="92500" lnSpcReduction="10000"/>
          </a:bodyPr>
          <a:lstStyle/>
          <a:p>
            <a:pPr algn="ctr">
              <a:lnSpc>
                <a:spcPct val="90000"/>
              </a:lnSpc>
            </a:pPr>
            <a:r>
              <a:rPr lang="it-IT" sz="4000" b="1" strike="noStrike" spc="-1" dirty="0" smtClean="0">
                <a:solidFill>
                  <a:srgbClr val="0070C0"/>
                </a:solidFill>
                <a:latin typeface="Calibri"/>
              </a:rPr>
              <a:t>I limiti delle strutture decentrate </a:t>
            </a:r>
            <a:br>
              <a:rPr lang="it-IT" sz="4000" b="1" strike="noStrike" spc="-1" dirty="0" smtClean="0">
                <a:solidFill>
                  <a:srgbClr val="0070C0"/>
                </a:solidFill>
                <a:latin typeface="Calibri"/>
              </a:rPr>
            </a:br>
            <a:r>
              <a:rPr lang="it-IT" sz="4000" b="1" strike="noStrike" spc="-1" dirty="0" smtClean="0">
                <a:solidFill>
                  <a:srgbClr val="0070C0"/>
                </a:solidFill>
                <a:latin typeface="Calibri"/>
              </a:rPr>
              <a:t>per la transizione energetica</a:t>
            </a:r>
            <a:endParaRPr lang="it-IT" sz="4000" b="0" strike="noStrike" spc="-1" dirty="0">
              <a:solidFill>
                <a:srgbClr val="000000"/>
              </a:solidFill>
              <a:latin typeface="Calibri"/>
            </a:endParaRPr>
          </a:p>
        </p:txBody>
      </p:sp>
      <p:sp>
        <p:nvSpPr>
          <p:cNvPr id="120" name="TextShape 2"/>
          <p:cNvSpPr txBox="1"/>
          <p:nvPr/>
        </p:nvSpPr>
        <p:spPr>
          <a:xfrm>
            <a:off x="345960" y="1561594"/>
            <a:ext cx="11454480" cy="4702766"/>
          </a:xfrm>
          <a:prstGeom prst="rect">
            <a:avLst/>
          </a:prstGeom>
          <a:noFill/>
          <a:ln>
            <a:noFill/>
          </a:ln>
        </p:spPr>
        <p:txBody>
          <a:bodyPr>
            <a:normAutofit fontScale="92500" lnSpcReduction="20000"/>
          </a:bodyPr>
          <a:lstStyle/>
          <a:p>
            <a:pPr>
              <a:lnSpc>
                <a:spcPct val="90000"/>
              </a:lnSpc>
              <a:spcBef>
                <a:spcPts val="1001"/>
              </a:spcBef>
            </a:pPr>
            <a:r>
              <a:rPr lang="it-IT" sz="2800" b="1" strike="noStrike" spc="-1" dirty="0" smtClean="0">
                <a:solidFill>
                  <a:srgbClr val="000000"/>
                </a:solidFill>
                <a:latin typeface="Calibri"/>
              </a:rPr>
              <a:t>In futuro, </a:t>
            </a:r>
            <a:r>
              <a:rPr lang="it-IT" sz="2800" b="1" spc="-1" dirty="0" smtClean="0">
                <a:solidFill>
                  <a:srgbClr val="000000"/>
                </a:solidFill>
                <a:latin typeface="Calibri"/>
              </a:rPr>
              <a:t>si potrà produrre energia senza emettere anidride carbonica al massimo per il 50% del livello di consumo attuale.</a:t>
            </a:r>
            <a:endParaRPr lang="it-IT" sz="2800" b="1" strike="noStrike" spc="-1" dirty="0" smtClean="0">
              <a:solidFill>
                <a:srgbClr val="000000"/>
              </a:solidFill>
              <a:latin typeface="Calibri"/>
            </a:endParaRPr>
          </a:p>
          <a:p>
            <a:pPr>
              <a:lnSpc>
                <a:spcPct val="90000"/>
              </a:lnSpc>
              <a:spcBef>
                <a:spcPts val="1001"/>
              </a:spcBef>
            </a:pPr>
            <a:r>
              <a:rPr lang="it-IT" sz="2800" b="1" strike="noStrike" spc="-1" dirty="0" smtClean="0">
                <a:solidFill>
                  <a:srgbClr val="000000"/>
                </a:solidFill>
                <a:latin typeface="Calibri"/>
              </a:rPr>
              <a:t>Pertanto, il fabbisogno energetico di tutti i settori (nuclei familiari, industria, artigianato, trasporti) dovrà essere almeno dimezzato.</a:t>
            </a:r>
            <a:r>
              <a:rPr lang="it-IT" sz="2800" b="1" spc="-1" dirty="0" smtClean="0">
                <a:solidFill>
                  <a:srgbClr val="000000"/>
                </a:solidFill>
                <a:latin typeface="Calibri"/>
              </a:rPr>
              <a:t> </a:t>
            </a:r>
            <a:endParaRPr lang="it-IT" sz="2800" b="0" strike="noStrike" spc="-1" dirty="0" smtClean="0">
              <a:solidFill>
                <a:srgbClr val="000000"/>
              </a:solidFill>
              <a:latin typeface="Calibri"/>
            </a:endParaRPr>
          </a:p>
          <a:p>
            <a:pPr>
              <a:lnSpc>
                <a:spcPct val="90000"/>
              </a:lnSpc>
              <a:spcBef>
                <a:spcPts val="1001"/>
              </a:spcBef>
            </a:pPr>
            <a:r>
              <a:rPr lang="it-IT" sz="2800" b="1" strike="noStrike" spc="-1" dirty="0" smtClean="0">
                <a:solidFill>
                  <a:srgbClr val="000000"/>
                </a:solidFill>
                <a:latin typeface="Calibri"/>
              </a:rPr>
              <a:t>Le leve principali per innescare questo processo non sono nelle mani delle strutture decentrate, ma semmai delle autorità nazionali ed europee.</a:t>
            </a:r>
            <a:endParaRPr lang="it-IT" sz="2800" b="0" strike="noStrike" spc="-1" dirty="0" smtClean="0">
              <a:solidFill>
                <a:srgbClr val="000000"/>
              </a:solidFill>
              <a:latin typeface="Calibri"/>
            </a:endParaRPr>
          </a:p>
          <a:p>
            <a:pPr>
              <a:lnSpc>
                <a:spcPct val="90000"/>
              </a:lnSpc>
              <a:spcBef>
                <a:spcPts val="1001"/>
              </a:spcBef>
            </a:pPr>
            <a:r>
              <a:rPr lang="it-IT" sz="2800" b="1" strike="noStrike" spc="-1" dirty="0" smtClean="0">
                <a:solidFill>
                  <a:srgbClr val="000000"/>
                </a:solidFill>
                <a:latin typeface="Calibri"/>
              </a:rPr>
              <a:t>Per esempio, l’attuale campagna in favore delle autovetture elettriche è controproducente, se non è accompagnata da una svolta radicale nella mobilità. Se tutte le auto che circolano oggi fossero convertite alla trazione elettrica, anche ipotizzando un grado di rendimento migliore dei motori, il consumo di elettricità totale aumenterebbe del 50%.</a:t>
            </a:r>
          </a:p>
          <a:p>
            <a:pPr>
              <a:lnSpc>
                <a:spcPct val="90000"/>
              </a:lnSpc>
              <a:spcBef>
                <a:spcPts val="1001"/>
              </a:spcBef>
            </a:pPr>
            <a:endParaRPr lang="it-IT" sz="2800" b="1" spc="-1" dirty="0" smtClean="0">
              <a:solidFill>
                <a:srgbClr val="000000"/>
              </a:solidFill>
              <a:latin typeface="Calibri"/>
            </a:endParaRPr>
          </a:p>
          <a:p>
            <a:pPr>
              <a:lnSpc>
                <a:spcPct val="90000"/>
              </a:lnSpc>
              <a:spcBef>
                <a:spcPts val="1001"/>
              </a:spcBef>
            </a:pPr>
            <a:r>
              <a:rPr lang="it-IT" sz="2800" b="1" strike="noStrike" spc="-1" dirty="0" smtClean="0">
                <a:solidFill>
                  <a:srgbClr val="000000"/>
                </a:solidFill>
                <a:latin typeface="Calibri"/>
              </a:rPr>
              <a:t>Ecco perché la lobby del nucleare e del carbone è così favorevole alle auto elettriche!</a:t>
            </a:r>
            <a:endParaRPr lang="it-IT" sz="2800" b="0" strike="noStrike" spc="-1" dirty="0" smtClean="0">
              <a:solidFill>
                <a:srgbClr val="000000"/>
              </a:solidFill>
              <a:latin typeface="Calibri"/>
            </a:endParaRPr>
          </a:p>
          <a:p>
            <a:pPr>
              <a:lnSpc>
                <a:spcPct val="90000"/>
              </a:lnSpc>
              <a:spcBef>
                <a:spcPts val="1001"/>
              </a:spcBef>
            </a:pPr>
            <a:endParaRPr lang="it-IT" sz="2800" b="0" strike="noStrike" spc="-1" dirty="0" smtClean="0">
              <a:solidFill>
                <a:srgbClr val="000000"/>
              </a:solidFill>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Shape 1"/>
          <p:cNvSpPr txBox="1"/>
          <p:nvPr/>
        </p:nvSpPr>
        <p:spPr>
          <a:xfrm>
            <a:off x="838080" y="231480"/>
            <a:ext cx="10515240" cy="805320"/>
          </a:xfrm>
          <a:prstGeom prst="rect">
            <a:avLst/>
          </a:prstGeom>
          <a:noFill/>
          <a:ln>
            <a:noFill/>
          </a:ln>
        </p:spPr>
        <p:txBody>
          <a:bodyPr anchor="ctr">
            <a:normAutofit fontScale="85000" lnSpcReduction="20000"/>
          </a:bodyPr>
          <a:lstStyle/>
          <a:p>
            <a:pPr algn="ctr">
              <a:lnSpc>
                <a:spcPct val="90000"/>
              </a:lnSpc>
            </a:pPr>
            <a:r>
              <a:rPr lang="it-IT" sz="3600" b="1" strike="noStrike" spc="-1" smtClean="0">
                <a:solidFill>
                  <a:srgbClr val="0070C0"/>
                </a:solidFill>
                <a:latin typeface="Calibri"/>
              </a:rPr>
              <a:t>I presupposti più importanti per la transizione energetica</a:t>
            </a:r>
            <a:r>
              <a:rPr lang="it-IT" smtClean="0"/>
              <a:t/>
            </a:r>
            <a:br>
              <a:rPr lang="it-IT" smtClean="0"/>
            </a:br>
            <a:r>
              <a:rPr lang="it-IT" sz="3600" b="1" strike="noStrike" spc="-1" smtClean="0">
                <a:solidFill>
                  <a:srgbClr val="0070C0"/>
                </a:solidFill>
                <a:latin typeface="Calibri"/>
              </a:rPr>
              <a:t>1. In generale e nel settore della mobilità</a:t>
            </a:r>
            <a:endParaRPr lang="it-IT" sz="3600" b="0" strike="noStrike" spc="-1">
              <a:solidFill>
                <a:srgbClr val="000000"/>
              </a:solidFill>
              <a:latin typeface="Calibri"/>
            </a:endParaRPr>
          </a:p>
        </p:txBody>
      </p:sp>
      <p:sp>
        <p:nvSpPr>
          <p:cNvPr id="122" name="TextShape 2"/>
          <p:cNvSpPr txBox="1"/>
          <p:nvPr/>
        </p:nvSpPr>
        <p:spPr>
          <a:xfrm>
            <a:off x="262440" y="1245600"/>
            <a:ext cx="11666520" cy="5411160"/>
          </a:xfrm>
          <a:prstGeom prst="rect">
            <a:avLst/>
          </a:prstGeom>
          <a:noFill/>
          <a:ln>
            <a:noFill/>
          </a:ln>
        </p:spPr>
        <p:txBody>
          <a:bodyPr>
            <a:normAutofit fontScale="77500" lnSpcReduction="20000"/>
          </a:bodyPr>
          <a:lstStyle/>
          <a:p>
            <a:pPr marL="228600" indent="-228240">
              <a:lnSpc>
                <a:spcPct val="90000"/>
              </a:lnSpc>
              <a:spcBef>
                <a:spcPts val="1001"/>
              </a:spcBef>
              <a:buClr>
                <a:srgbClr val="000000"/>
              </a:buClr>
              <a:buFont typeface="Arial"/>
              <a:buChar char="•"/>
            </a:pPr>
            <a:r>
              <a:rPr lang="it-IT" sz="3000" b="1" strike="noStrike" spc="-1" dirty="0" smtClean="0">
                <a:solidFill>
                  <a:srgbClr val="000000"/>
                </a:solidFill>
                <a:latin typeface="Calibri"/>
              </a:rPr>
              <a:t>Vincolare tutti i contributi erogati dall’UE agli obiettivi generali della salvaguardia del clima. </a:t>
            </a:r>
          </a:p>
          <a:p>
            <a:pPr marL="228600" indent="-228240">
              <a:lnSpc>
                <a:spcPct val="90000"/>
              </a:lnSpc>
              <a:spcBef>
                <a:spcPts val="1001"/>
              </a:spcBef>
              <a:buClr>
                <a:srgbClr val="000000"/>
              </a:buClr>
              <a:buFont typeface="Arial"/>
              <a:buChar char="•"/>
            </a:pPr>
            <a:r>
              <a:rPr lang="it-IT" sz="3000" b="1" strike="noStrike" spc="-1" dirty="0" smtClean="0">
                <a:solidFill>
                  <a:srgbClr val="000000"/>
                </a:solidFill>
                <a:latin typeface="Calibri"/>
              </a:rPr>
              <a:t>Imporre a produttori e importatori di apparecchi elettrici dei livelli di consumo più severi, in linea con lo stato dell’arte delle tecniche di risparmio energetico.</a:t>
            </a:r>
          </a:p>
          <a:p>
            <a:pPr marL="228600" indent="-228240">
              <a:lnSpc>
                <a:spcPct val="90000"/>
              </a:lnSpc>
              <a:spcBef>
                <a:spcPts val="1001"/>
              </a:spcBef>
              <a:buClr>
                <a:srgbClr val="000000"/>
              </a:buClr>
              <a:buFont typeface="Arial"/>
              <a:buChar char="•"/>
            </a:pPr>
            <a:r>
              <a:rPr lang="it-IT" sz="3000" b="1" spc="-1" dirty="0" smtClean="0">
                <a:solidFill>
                  <a:srgbClr val="000000"/>
                </a:solidFill>
                <a:latin typeface="Calibri"/>
              </a:rPr>
              <a:t>Aumentare sensibilmente i pedaggi stradali per gli autocarri, deviando così i flussi del trasporto merci sulla ferrovia e sulla navigazione interna.</a:t>
            </a:r>
          </a:p>
          <a:p>
            <a:pPr marL="228600" indent="-228240">
              <a:lnSpc>
                <a:spcPct val="90000"/>
              </a:lnSpc>
              <a:spcBef>
                <a:spcPts val="1001"/>
              </a:spcBef>
              <a:buClr>
                <a:srgbClr val="000000"/>
              </a:buClr>
              <a:buFont typeface="Arial"/>
              <a:buChar char="•"/>
            </a:pPr>
            <a:r>
              <a:rPr lang="it-IT" sz="3000" b="1" strike="noStrike" spc="-1" dirty="0" smtClean="0">
                <a:solidFill>
                  <a:srgbClr val="000000"/>
                </a:solidFill>
                <a:latin typeface="Calibri"/>
              </a:rPr>
              <a:t>Introdurre in tutta l’Europa un’imposta sul kerosene (utilizzato per il trasporto aereo e attualmente esente da imposte).</a:t>
            </a:r>
            <a:endParaRPr lang="it-IT" sz="3000" b="0" strike="noStrike" spc="-1" dirty="0" smtClean="0">
              <a:solidFill>
                <a:srgbClr val="000000"/>
              </a:solidFill>
              <a:latin typeface="Calibri"/>
            </a:endParaRPr>
          </a:p>
          <a:p>
            <a:pPr marL="228600" indent="-228240">
              <a:lnSpc>
                <a:spcPct val="90000"/>
              </a:lnSpc>
              <a:spcBef>
                <a:spcPts val="1001"/>
              </a:spcBef>
              <a:buClr>
                <a:srgbClr val="000000"/>
              </a:buClr>
              <a:buFont typeface="Arial"/>
              <a:buChar char="•"/>
            </a:pPr>
            <a:r>
              <a:rPr lang="it-IT" sz="3000" b="1" strike="noStrike" spc="-1" dirty="0" smtClean="0">
                <a:solidFill>
                  <a:srgbClr val="000000"/>
                </a:solidFill>
                <a:latin typeface="Calibri"/>
              </a:rPr>
              <a:t>Anziché spendere miliardi in premi per le auto elettriche, utilizzare queste risorse per promuovere i percorsi ciclabili e i trasporti pubblici locali.</a:t>
            </a:r>
          </a:p>
          <a:p>
            <a:pPr marL="228600" indent="-228240">
              <a:lnSpc>
                <a:spcPct val="90000"/>
              </a:lnSpc>
              <a:spcBef>
                <a:spcPts val="1001"/>
              </a:spcBef>
              <a:buClr>
                <a:srgbClr val="000000"/>
              </a:buClr>
              <a:buFont typeface="Arial"/>
              <a:buChar char="•"/>
            </a:pPr>
            <a:r>
              <a:rPr lang="it-IT" sz="3000" b="1" spc="-1" dirty="0" smtClean="0">
                <a:solidFill>
                  <a:srgbClr val="000000"/>
                </a:solidFill>
                <a:latin typeface="Calibri"/>
              </a:rPr>
              <a:t>Stabilire dei limiti massimi di emissione per tutte le autovetture: ogni auto venduta in Europa da una casa automobilistica non può emettere più di x grammi di </a:t>
            </a:r>
            <a:r>
              <a:rPr lang="it-IT" sz="3000" b="1" strike="noStrike" spc="-1" dirty="0" smtClean="0">
                <a:solidFill>
                  <a:srgbClr val="000000"/>
                </a:solidFill>
                <a:latin typeface="Calibri"/>
              </a:rPr>
              <a:t>CO</a:t>
            </a:r>
            <a:r>
              <a:rPr lang="it-IT" sz="3000" b="1" strike="noStrike" spc="-1" baseline="-25000" dirty="0" smtClean="0">
                <a:solidFill>
                  <a:srgbClr val="000000"/>
                </a:solidFill>
                <a:latin typeface="Calibri"/>
              </a:rPr>
              <a:t>2</a:t>
            </a:r>
            <a:r>
              <a:rPr lang="it-IT" sz="3000" b="1" spc="-1" dirty="0" smtClean="0">
                <a:solidFill>
                  <a:srgbClr val="000000"/>
                </a:solidFill>
                <a:latin typeface="Calibri"/>
              </a:rPr>
              <a:t> (inasprendo questi limiti di anno in anno).</a:t>
            </a:r>
            <a:endParaRPr lang="it-IT" sz="3000" b="0" strike="noStrike" spc="-1" dirty="0" smtClean="0">
              <a:solidFill>
                <a:srgbClr val="000000"/>
              </a:solidFill>
              <a:latin typeface="Calibri"/>
            </a:endParaRPr>
          </a:p>
          <a:p>
            <a:pPr marL="228600" indent="-228240">
              <a:lnSpc>
                <a:spcPct val="90000"/>
              </a:lnSpc>
              <a:spcBef>
                <a:spcPts val="1001"/>
              </a:spcBef>
              <a:buClr>
                <a:srgbClr val="000000"/>
              </a:buClr>
              <a:buFont typeface="Arial"/>
              <a:buChar char="•"/>
            </a:pPr>
            <a:r>
              <a:rPr lang="it-IT" sz="3000" b="1" strike="noStrike" spc="-1" dirty="0" smtClean="0">
                <a:solidFill>
                  <a:srgbClr val="000000"/>
                </a:solidFill>
                <a:latin typeface="Calibri"/>
              </a:rPr>
              <a:t>Aumentare sensibilmente il prezzo dei certificati CO</a:t>
            </a:r>
            <a:r>
              <a:rPr lang="it-IT" sz="3000" b="1" strike="noStrike" spc="-1" baseline="-25000" dirty="0" smtClean="0">
                <a:solidFill>
                  <a:srgbClr val="000000"/>
                </a:solidFill>
                <a:latin typeface="Calibri"/>
              </a:rPr>
              <a:t>2 </a:t>
            </a:r>
            <a:r>
              <a:rPr lang="it-IT" sz="3000" b="1" strike="noStrike" spc="-1" dirty="0" smtClean="0">
                <a:solidFill>
                  <a:srgbClr val="000000"/>
                </a:solidFill>
                <a:latin typeface="Calibri"/>
              </a:rPr>
              <a:t>per le imprese industriali e i distributori energetici che disperdono calore nell’ambiente senza recuperarlo con la cogenerazione, e con questi introiti erogare contributi per </a:t>
            </a:r>
            <a:r>
              <a:rPr lang="it-IT" sz="3000" b="1" spc="-1" dirty="0" smtClean="0">
                <a:solidFill>
                  <a:srgbClr val="000000"/>
                </a:solidFill>
                <a:latin typeface="Calibri"/>
              </a:rPr>
              <a:t>potenziare il teleriscaldamento, la cogenerazione e l’</a:t>
            </a:r>
            <a:r>
              <a:rPr lang="it-IT" sz="3000" b="1" spc="-1" dirty="0" err="1" smtClean="0">
                <a:solidFill>
                  <a:srgbClr val="000000"/>
                </a:solidFill>
                <a:latin typeface="Calibri"/>
              </a:rPr>
              <a:t>efficientamento</a:t>
            </a:r>
            <a:r>
              <a:rPr lang="it-IT" sz="3000" b="1" spc="-1" dirty="0" smtClean="0">
                <a:solidFill>
                  <a:srgbClr val="000000"/>
                </a:solidFill>
                <a:latin typeface="Calibri"/>
              </a:rPr>
              <a:t> energetico degli edifici.</a:t>
            </a:r>
            <a:endParaRPr lang="it-IT" sz="3000" b="0" strike="noStrike" spc="-1" dirty="0" smtClean="0">
              <a:solidFill>
                <a:srgbClr val="000000"/>
              </a:solidFill>
              <a:latin typeface="Calibri"/>
            </a:endParaRPr>
          </a:p>
          <a:p>
            <a:pPr>
              <a:lnSpc>
                <a:spcPct val="90000"/>
              </a:lnSpc>
              <a:spcBef>
                <a:spcPts val="1001"/>
              </a:spcBef>
            </a:pPr>
            <a:endParaRPr lang="it-IT" sz="3000" b="0" strike="noStrike" spc="-1" dirty="0" smtClean="0">
              <a:solidFill>
                <a:srgbClr val="000000"/>
              </a:solidFill>
              <a:latin typeface="Calibri"/>
            </a:endParaRPr>
          </a:p>
          <a:p>
            <a:pPr>
              <a:lnSpc>
                <a:spcPct val="90000"/>
              </a:lnSpc>
              <a:spcBef>
                <a:spcPts val="1001"/>
              </a:spcBef>
            </a:pPr>
            <a:endParaRPr lang="it-IT" sz="3000" b="0" strike="noStrike" spc="-1" dirty="0" smtClean="0">
              <a:solidFill>
                <a:srgbClr val="000000"/>
              </a:solidFill>
              <a:latin typeface="Calibri"/>
            </a:endParaRPr>
          </a:p>
          <a:p>
            <a:pPr>
              <a:lnSpc>
                <a:spcPct val="90000"/>
              </a:lnSpc>
              <a:spcBef>
                <a:spcPts val="1001"/>
              </a:spcBef>
            </a:pPr>
            <a:endParaRPr lang="it-IT" sz="3000" b="0" strike="noStrike" spc="-1" dirty="0" smtClean="0">
              <a:solidFill>
                <a:srgbClr val="000000"/>
              </a:solidFill>
              <a:latin typeface="Calibri"/>
            </a:endParaRPr>
          </a:p>
          <a:p>
            <a:pPr>
              <a:lnSpc>
                <a:spcPct val="90000"/>
              </a:lnSpc>
              <a:spcBef>
                <a:spcPts val="1001"/>
              </a:spcBef>
            </a:pPr>
            <a:endParaRPr lang="it-IT" sz="3000" b="0" strike="noStrike" spc="-1" dirty="0" smtClean="0">
              <a:solidFill>
                <a:srgbClr val="000000"/>
              </a:solidFill>
              <a:latin typeface="Calibri"/>
            </a:endParaRPr>
          </a:p>
          <a:p>
            <a:pPr>
              <a:lnSpc>
                <a:spcPct val="90000"/>
              </a:lnSpc>
              <a:spcBef>
                <a:spcPts val="1001"/>
              </a:spcBef>
            </a:pPr>
            <a:endParaRPr lang="it-IT" sz="3000" b="0" strike="noStrike" spc="-1" dirty="0">
              <a:solidFill>
                <a:srgbClr val="000000"/>
              </a:solidFill>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a:off x="358200" y="246240"/>
            <a:ext cx="11330640" cy="1062000"/>
          </a:xfrm>
          <a:prstGeom prst="rect">
            <a:avLst/>
          </a:prstGeom>
          <a:noFill/>
          <a:ln>
            <a:noFill/>
          </a:ln>
        </p:spPr>
        <p:txBody>
          <a:bodyPr anchor="ctr">
            <a:normAutofit fontScale="77500" lnSpcReduction="20000"/>
          </a:bodyPr>
          <a:lstStyle/>
          <a:p>
            <a:pPr algn="ctr">
              <a:lnSpc>
                <a:spcPct val="90000"/>
              </a:lnSpc>
            </a:pPr>
            <a:r>
              <a:rPr lang="it-IT" sz="3600" b="1" strike="noStrike" spc="-1" dirty="0" smtClean="0">
                <a:solidFill>
                  <a:srgbClr val="0070C0"/>
                </a:solidFill>
                <a:latin typeface="Calibri"/>
              </a:rPr>
              <a:t>2. </a:t>
            </a:r>
            <a:r>
              <a:rPr lang="it-IT" sz="3600" b="1" spc="-1" dirty="0" smtClean="0">
                <a:solidFill>
                  <a:srgbClr val="0070C0"/>
                </a:solidFill>
                <a:latin typeface="Calibri"/>
              </a:rPr>
              <a:t>Efficientamento energetico degli edifici</a:t>
            </a:r>
            <a:r>
              <a:rPr lang="it-IT" sz="3600" b="1" strike="noStrike" spc="-1" dirty="0" smtClean="0">
                <a:solidFill>
                  <a:srgbClr val="0070C0"/>
                </a:solidFill>
                <a:latin typeface="Calibri"/>
              </a:rPr>
              <a:t>: introdurre limiti rigorosi </a:t>
            </a:r>
            <a:r>
              <a:rPr lang="it-IT" sz="3600" b="1" spc="-1" dirty="0" smtClean="0">
                <a:solidFill>
                  <a:srgbClr val="0070C0"/>
                </a:solidFill>
                <a:latin typeface="Calibri"/>
              </a:rPr>
              <a:t>per il consumo energetico negli interventi di recupero edilizio, analogamente a quanto già si fa per gli edifici di nuova costruzione</a:t>
            </a:r>
            <a:endParaRPr lang="it-IT" sz="3600" b="0" strike="noStrike" spc="-1" dirty="0">
              <a:solidFill>
                <a:srgbClr val="000000"/>
              </a:solidFill>
              <a:latin typeface="Calibri"/>
            </a:endParaRPr>
          </a:p>
        </p:txBody>
      </p:sp>
      <p:sp>
        <p:nvSpPr>
          <p:cNvPr id="124" name="TextShape 2"/>
          <p:cNvSpPr txBox="1"/>
          <p:nvPr/>
        </p:nvSpPr>
        <p:spPr>
          <a:xfrm>
            <a:off x="494280" y="1738440"/>
            <a:ext cx="11194920" cy="3654360"/>
          </a:xfrm>
          <a:prstGeom prst="rect">
            <a:avLst/>
          </a:prstGeom>
          <a:noFill/>
          <a:ln>
            <a:noFill/>
          </a:ln>
        </p:spPr>
        <p:txBody>
          <a:bodyPr>
            <a:normAutofit fontScale="92500"/>
          </a:bodyPr>
          <a:lstStyle/>
          <a:p>
            <a:pPr marL="228600" indent="-228240">
              <a:lnSpc>
                <a:spcPct val="90000"/>
              </a:lnSpc>
              <a:spcBef>
                <a:spcPts val="1001"/>
              </a:spcBef>
              <a:buClr>
                <a:srgbClr val="000000"/>
              </a:buClr>
              <a:buFont typeface="Arial"/>
              <a:buChar char="•"/>
            </a:pPr>
            <a:r>
              <a:rPr lang="it-IT" sz="2800" b="1" strike="noStrike" spc="-1" dirty="0" smtClean="0">
                <a:solidFill>
                  <a:srgbClr val="000000"/>
                </a:solidFill>
                <a:latin typeface="Calibri"/>
              </a:rPr>
              <a:t>Da subito, autorizzare </a:t>
            </a:r>
            <a:r>
              <a:rPr lang="it-IT" sz="2800" b="1" spc="-1" dirty="0" smtClean="0">
                <a:solidFill>
                  <a:srgbClr val="000000"/>
                </a:solidFill>
                <a:latin typeface="Calibri"/>
              </a:rPr>
              <a:t>gli interventi di ristrutturazione e recupero edilizio solo se garantiscono un livello </a:t>
            </a:r>
            <a:r>
              <a:rPr lang="it-IT" sz="2800" b="1" spc="-1" dirty="0" smtClean="0">
                <a:latin typeface="Calibri"/>
              </a:rPr>
              <a:t>di edifici a bassissimo consumo energetico (NZEB).</a:t>
            </a:r>
            <a:endParaRPr lang="it-IT" sz="2800" b="1" strike="noStrike" spc="-1" dirty="0" smtClean="0">
              <a:latin typeface="Calibri"/>
            </a:endParaRPr>
          </a:p>
          <a:p>
            <a:pPr marL="228600" indent="-228240">
              <a:lnSpc>
                <a:spcPct val="90000"/>
              </a:lnSpc>
              <a:spcBef>
                <a:spcPts val="1001"/>
              </a:spcBef>
              <a:buClr>
                <a:srgbClr val="000000"/>
              </a:buClr>
              <a:buFont typeface="Arial"/>
              <a:buChar char="•"/>
            </a:pPr>
            <a:r>
              <a:rPr lang="it-IT" sz="2800" b="1" strike="noStrike" spc="-1" dirty="0" smtClean="0">
                <a:solidFill>
                  <a:srgbClr val="000000"/>
                </a:solidFill>
                <a:latin typeface="Calibri"/>
              </a:rPr>
              <a:t>Fissare per legge un programma </a:t>
            </a:r>
            <a:r>
              <a:rPr lang="it-IT" sz="2800" b="1" spc="-1" dirty="0">
                <a:solidFill>
                  <a:srgbClr val="000000"/>
                </a:solidFill>
                <a:latin typeface="Calibri"/>
              </a:rPr>
              <a:t>obbligatorio di </a:t>
            </a:r>
            <a:r>
              <a:rPr lang="it-IT" sz="2800" b="1" strike="noStrike" spc="-1" dirty="0" smtClean="0">
                <a:solidFill>
                  <a:srgbClr val="000000"/>
                </a:solidFill>
                <a:latin typeface="Calibri"/>
              </a:rPr>
              <a:t>ristrutturazione a scadenza venti- o trentennale, per esempio per la sostituzione integrale di tutte le finestre a vetro unico entro una certa scadenza (analogamente a quanto si è fatto per le caldaie).</a:t>
            </a:r>
            <a:endParaRPr lang="it-IT" sz="2800" b="0" strike="noStrike" spc="-1" dirty="0" smtClean="0">
              <a:solidFill>
                <a:srgbClr val="000000"/>
              </a:solidFill>
              <a:latin typeface="Calibri"/>
            </a:endParaRPr>
          </a:p>
          <a:p>
            <a:pPr marL="228600" indent="-228240">
              <a:lnSpc>
                <a:spcPct val="90000"/>
              </a:lnSpc>
              <a:spcBef>
                <a:spcPts val="1001"/>
              </a:spcBef>
              <a:buClr>
                <a:srgbClr val="000000"/>
              </a:buClr>
              <a:buFont typeface="Arial"/>
              <a:buChar char="•"/>
            </a:pPr>
            <a:r>
              <a:rPr lang="it-IT" sz="2800" b="1" strike="noStrike" spc="-1" dirty="0" smtClean="0">
                <a:solidFill>
                  <a:srgbClr val="000000"/>
                </a:solidFill>
                <a:latin typeface="Calibri"/>
              </a:rPr>
              <a:t>Stabilire delle clausole di tutela nei contratti di locazione, che </a:t>
            </a:r>
            <a:r>
              <a:rPr lang="it-IT" sz="2800" b="1" spc="-1" dirty="0" smtClean="0">
                <a:solidFill>
                  <a:srgbClr val="000000"/>
                </a:solidFill>
                <a:latin typeface="Calibri"/>
              </a:rPr>
              <a:t>limitino a </a:t>
            </a:r>
            <a:r>
              <a:rPr lang="it-IT" sz="2800" b="1" spc="-1" dirty="0">
                <a:solidFill>
                  <a:srgbClr val="000000"/>
                </a:solidFill>
                <a:latin typeface="Calibri"/>
              </a:rPr>
              <a:t>una percentuale equa </a:t>
            </a:r>
            <a:r>
              <a:rPr lang="it-IT" sz="2800" b="1" strike="noStrike" spc="-1" dirty="0" smtClean="0">
                <a:solidFill>
                  <a:srgbClr val="000000"/>
                </a:solidFill>
                <a:latin typeface="Calibri"/>
              </a:rPr>
              <a:t>il diritto del </a:t>
            </a:r>
            <a:r>
              <a:rPr lang="it-IT" sz="2800" b="1" spc="-1" dirty="0" smtClean="0">
                <a:solidFill>
                  <a:srgbClr val="000000"/>
                </a:solidFill>
                <a:latin typeface="Calibri"/>
              </a:rPr>
              <a:t>locatore </a:t>
            </a:r>
            <a:r>
              <a:rPr lang="it-IT" sz="2800" b="1" strike="noStrike" spc="-1" dirty="0" smtClean="0">
                <a:solidFill>
                  <a:srgbClr val="000000"/>
                </a:solidFill>
                <a:latin typeface="Calibri"/>
              </a:rPr>
              <a:t>a rivalersi sul conduttore dei costi di riqualificazione energetica.</a:t>
            </a:r>
            <a:endParaRPr lang="it-IT" sz="2800" b="0" strike="noStrike" spc="-1" dirty="0">
              <a:solidFill>
                <a:srgbClr val="000000"/>
              </a:solidFill>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5"/>
          <p:cNvPicPr/>
          <p:nvPr/>
        </p:nvPicPr>
        <p:blipFill>
          <a:blip r:embed="rId2"/>
          <a:stretch/>
        </p:blipFill>
        <p:spPr>
          <a:xfrm>
            <a:off x="7595280" y="3700080"/>
            <a:ext cx="4163040" cy="2775240"/>
          </a:xfrm>
          <a:prstGeom prst="rect">
            <a:avLst/>
          </a:prstGeom>
          <a:ln>
            <a:noFill/>
          </a:ln>
        </p:spPr>
      </p:pic>
      <p:sp>
        <p:nvSpPr>
          <p:cNvPr id="126" name="CustomShape 1"/>
          <p:cNvSpPr/>
          <p:nvPr/>
        </p:nvSpPr>
        <p:spPr>
          <a:xfrm>
            <a:off x="289080" y="380160"/>
            <a:ext cx="11588400" cy="657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1800"/>
              </a:spcBef>
            </a:pPr>
            <a:r>
              <a:rPr lang="it-IT" sz="3600" b="1" strike="noStrike" spc="-1" dirty="0" smtClean="0">
                <a:solidFill>
                  <a:srgbClr val="0070C0"/>
                </a:solidFill>
                <a:latin typeface="Calibri"/>
              </a:rPr>
              <a:t>   Per saperne di più consultare il sito: </a:t>
            </a:r>
            <a:r>
              <a:rPr lang="it-IT" sz="3600" b="1" strike="noStrike" spc="-1" dirty="0" smtClean="0">
                <a:solidFill>
                  <a:srgbClr val="0070C0"/>
                </a:solidFill>
                <a:latin typeface="Calibri"/>
                <a:hlinkClick r:id="rId3"/>
              </a:rPr>
              <a:t>www.naturenergie-hannover.de</a:t>
            </a:r>
            <a:r>
              <a:rPr lang="it-IT" sz="3600" b="1" strike="noStrike" spc="-1" dirty="0" smtClean="0">
                <a:solidFill>
                  <a:srgbClr val="0070C0"/>
                </a:solidFill>
                <a:latin typeface="Calibri"/>
              </a:rPr>
              <a:t> </a:t>
            </a:r>
            <a:br>
              <a:rPr lang="it-IT" sz="3600" b="1" strike="noStrike" spc="-1" dirty="0" smtClean="0">
                <a:solidFill>
                  <a:srgbClr val="0070C0"/>
                </a:solidFill>
                <a:latin typeface="Calibri"/>
              </a:rPr>
            </a:br>
            <a:r>
              <a:rPr lang="it-IT" sz="3600" b="1" strike="noStrike" spc="-1" dirty="0" smtClean="0">
                <a:solidFill>
                  <a:srgbClr val="0070C0"/>
                </a:solidFill>
                <a:latin typeface="Calibri"/>
              </a:rPr>
              <a:t>Recapito del relatore: </a:t>
            </a:r>
            <a:r>
              <a:rPr lang="it-IT" sz="3600" b="1" strike="noStrike" spc="-1" dirty="0" err="1" smtClean="0">
                <a:solidFill>
                  <a:srgbClr val="0070C0"/>
                </a:solidFill>
                <a:latin typeface="Calibri"/>
              </a:rPr>
              <a:t>hans.moenninghoff@htp-tel.de</a:t>
            </a:r>
            <a:endParaRPr lang="it-IT" sz="3600" b="0" strike="noStrike" spc="-1" smtClean="0">
              <a:latin typeface="Arial"/>
            </a:endParaRPr>
          </a:p>
          <a:p>
            <a:pPr>
              <a:lnSpc>
                <a:spcPct val="100000"/>
              </a:lnSpc>
              <a:spcBef>
                <a:spcPts val="2001"/>
              </a:spcBef>
            </a:pPr>
            <a:endParaRPr lang="it-IT" sz="3600" b="0" strike="noStrike" spc="-1" smtClean="0">
              <a:latin typeface="Arial"/>
            </a:endParaRPr>
          </a:p>
          <a:p>
            <a:pPr>
              <a:lnSpc>
                <a:spcPct val="100000"/>
              </a:lnSpc>
              <a:spcBef>
                <a:spcPts val="2001"/>
              </a:spcBef>
            </a:pPr>
            <a:endParaRPr lang="it-IT" sz="3600" b="0" strike="noStrike" spc="-1" dirty="0" smtClean="0">
              <a:latin typeface="Arial"/>
            </a:endParaRPr>
          </a:p>
          <a:p>
            <a:pPr>
              <a:lnSpc>
                <a:spcPct val="100000"/>
              </a:lnSpc>
              <a:spcBef>
                <a:spcPts val="1800"/>
              </a:spcBef>
            </a:pPr>
            <a:r>
              <a:rPr lang="it-IT" sz="3600" b="1" strike="noStrike" spc="-1" dirty="0" smtClean="0">
                <a:solidFill>
                  <a:srgbClr val="000000"/>
                </a:solidFill>
                <a:latin typeface="Calibri"/>
              </a:rPr>
              <a:t>Grazie della </a:t>
            </a:r>
          </a:p>
          <a:p>
            <a:pPr>
              <a:lnSpc>
                <a:spcPct val="100000"/>
              </a:lnSpc>
              <a:spcBef>
                <a:spcPts val="1800"/>
              </a:spcBef>
            </a:pPr>
            <a:r>
              <a:rPr lang="it-IT" sz="3600" b="1" strike="noStrike" spc="-1" dirty="0" smtClean="0">
                <a:solidFill>
                  <a:srgbClr val="000000"/>
                </a:solidFill>
                <a:latin typeface="Calibri"/>
              </a:rPr>
              <a:t>vostra attenzione! </a:t>
            </a:r>
            <a:endParaRPr lang="it-IT" sz="3600" b="0" strike="noStrike" spc="-1" dirty="0">
              <a:latin typeface="Arial"/>
            </a:endParaRPr>
          </a:p>
        </p:txBody>
      </p:sp>
      <p:pic>
        <p:nvPicPr>
          <p:cNvPr id="127" name="Grafik 2"/>
          <p:cNvPicPr/>
          <p:nvPr/>
        </p:nvPicPr>
        <p:blipFill>
          <a:blip r:embed="rId4"/>
          <a:stretch/>
        </p:blipFill>
        <p:spPr>
          <a:xfrm>
            <a:off x="3970036" y="2193300"/>
            <a:ext cx="4583160" cy="3013560"/>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205200" y="90000"/>
            <a:ext cx="11606760" cy="1041840"/>
          </a:xfrm>
          <a:prstGeom prst="rect">
            <a:avLst/>
          </a:prstGeom>
          <a:noFill/>
          <a:ln>
            <a:noFill/>
          </a:ln>
        </p:spPr>
        <p:txBody>
          <a:bodyPr anchor="ctr"/>
          <a:lstStyle/>
          <a:p>
            <a:pPr>
              <a:lnSpc>
                <a:spcPct val="90000"/>
              </a:lnSpc>
            </a:pPr>
            <a:r>
              <a:rPr lang="it-IT" sz="4400" b="1" strike="noStrike" spc="-1" dirty="0" smtClean="0">
                <a:solidFill>
                  <a:srgbClr val="0070C0"/>
                </a:solidFill>
                <a:latin typeface="Calibri"/>
              </a:rPr>
              <a:t>La transizione </a:t>
            </a:r>
            <a:r>
              <a:rPr lang="it-IT" sz="4400" b="1" spc="-1" dirty="0" smtClean="0">
                <a:solidFill>
                  <a:srgbClr val="0070C0"/>
                </a:solidFill>
                <a:latin typeface="Calibri"/>
              </a:rPr>
              <a:t>energetica richiede strutture locali e una spinta dal basso</a:t>
            </a:r>
            <a:r>
              <a:rPr lang="it-IT" sz="4400" b="1" strike="noStrike" spc="-1" dirty="0" smtClean="0">
                <a:solidFill>
                  <a:srgbClr val="0070C0"/>
                </a:solidFill>
                <a:latin typeface="Calibri"/>
              </a:rPr>
              <a:t>!</a:t>
            </a:r>
            <a:endParaRPr lang="it-IT" sz="4400" b="0" strike="noStrike" spc="-1" dirty="0">
              <a:solidFill>
                <a:srgbClr val="000000"/>
              </a:solidFill>
              <a:latin typeface="Calibri"/>
            </a:endParaRPr>
          </a:p>
        </p:txBody>
      </p:sp>
      <p:pic>
        <p:nvPicPr>
          <p:cNvPr id="88" name="Inhaltsplatzhalter 3"/>
          <p:cNvPicPr/>
          <p:nvPr/>
        </p:nvPicPr>
        <p:blipFill>
          <a:blip r:embed="rId2"/>
          <a:stretch/>
        </p:blipFill>
        <p:spPr>
          <a:xfrm>
            <a:off x="6457680" y="1131840"/>
            <a:ext cx="5509080" cy="3465360"/>
          </a:xfrm>
          <a:prstGeom prst="rect">
            <a:avLst/>
          </a:prstGeom>
          <a:ln>
            <a:noFill/>
          </a:ln>
        </p:spPr>
      </p:pic>
      <p:sp>
        <p:nvSpPr>
          <p:cNvPr id="89" name="CustomShape 2"/>
          <p:cNvSpPr/>
          <p:nvPr/>
        </p:nvSpPr>
        <p:spPr>
          <a:xfrm>
            <a:off x="298440" y="1131840"/>
            <a:ext cx="6018840" cy="468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000000"/>
              </a:buClr>
              <a:buFont typeface="Arial"/>
              <a:buChar char="•"/>
            </a:pPr>
            <a:r>
              <a:rPr lang="it-IT" sz="2400" b="1" strike="noStrike" spc="-1" dirty="0" smtClean="0">
                <a:solidFill>
                  <a:srgbClr val="000000"/>
                </a:solidFill>
                <a:latin typeface="Calibri"/>
              </a:rPr>
              <a:t>Produrre e utilizzare energia dove è economicamente opportuno</a:t>
            </a:r>
            <a:endParaRPr lang="it-IT" sz="2400" b="0" strike="noStrike" spc="-1" dirty="0" smtClean="0">
              <a:latin typeface="Arial"/>
            </a:endParaRPr>
          </a:p>
          <a:p>
            <a:pPr marL="285840" indent="-285480">
              <a:lnSpc>
                <a:spcPct val="100000"/>
              </a:lnSpc>
              <a:buClr>
                <a:srgbClr val="000000"/>
              </a:buClr>
              <a:buFont typeface="Arial"/>
              <a:buChar char="•"/>
            </a:pPr>
            <a:r>
              <a:rPr lang="it-IT" sz="2400" b="1" strike="noStrike" spc="-1" dirty="0" smtClean="0">
                <a:solidFill>
                  <a:srgbClr val="000000"/>
                </a:solidFill>
                <a:latin typeface="Calibri"/>
              </a:rPr>
              <a:t>Reti piccole e decentrate</a:t>
            </a:r>
          </a:p>
          <a:p>
            <a:pPr marL="285840" indent="-285480">
              <a:lnSpc>
                <a:spcPct val="100000"/>
              </a:lnSpc>
              <a:buClr>
                <a:srgbClr val="000000"/>
              </a:buClr>
              <a:buFont typeface="Arial"/>
              <a:buChar char="•"/>
            </a:pPr>
            <a:r>
              <a:rPr lang="it-IT" sz="2400" b="1" spc="-1" dirty="0" smtClean="0">
                <a:solidFill>
                  <a:srgbClr val="000000"/>
                </a:solidFill>
                <a:latin typeface="Calibri"/>
              </a:rPr>
              <a:t>Accumulo decentrato dell’energia prodotta con strutture di rete intelligenti (</a:t>
            </a:r>
            <a:r>
              <a:rPr lang="it-IT" sz="2400" b="1" i="1" spc="-1" dirty="0">
                <a:solidFill>
                  <a:srgbClr val="000000"/>
                </a:solidFill>
                <a:latin typeface="Calibri"/>
              </a:rPr>
              <a:t>s</a:t>
            </a:r>
            <a:r>
              <a:rPr lang="it-IT" sz="2400" b="1" i="1" strike="noStrike" spc="-1" dirty="0" smtClean="0">
                <a:solidFill>
                  <a:srgbClr val="000000"/>
                </a:solidFill>
                <a:latin typeface="Calibri"/>
              </a:rPr>
              <a:t>mart </a:t>
            </a:r>
            <a:r>
              <a:rPr lang="it-IT" sz="2400" b="1" i="1" spc="-1" dirty="0" err="1">
                <a:solidFill>
                  <a:srgbClr val="000000"/>
                </a:solidFill>
                <a:latin typeface="Calibri"/>
              </a:rPr>
              <a:t>g</a:t>
            </a:r>
            <a:r>
              <a:rPr lang="it-IT" sz="2400" b="1" i="1" strike="noStrike" spc="-1" dirty="0" err="1" smtClean="0">
                <a:solidFill>
                  <a:srgbClr val="000000"/>
                </a:solidFill>
                <a:latin typeface="Calibri"/>
              </a:rPr>
              <a:t>rid</a:t>
            </a:r>
            <a:r>
              <a:rPr lang="it-IT" sz="2400" b="1" strike="noStrike" spc="-1" dirty="0" smtClean="0">
                <a:solidFill>
                  <a:srgbClr val="000000"/>
                </a:solidFill>
                <a:latin typeface="Calibri"/>
              </a:rPr>
              <a:t>)</a:t>
            </a:r>
          </a:p>
          <a:p>
            <a:pPr marL="285840" indent="-285480">
              <a:lnSpc>
                <a:spcPct val="100000"/>
              </a:lnSpc>
              <a:buClr>
                <a:srgbClr val="000000"/>
              </a:buClr>
              <a:buFont typeface="Arial"/>
              <a:buChar char="•"/>
            </a:pPr>
            <a:r>
              <a:rPr lang="it-IT" sz="2400" b="1" strike="noStrike" spc="-1" dirty="0" smtClean="0">
                <a:solidFill>
                  <a:srgbClr val="000000"/>
                </a:solidFill>
                <a:latin typeface="Calibri"/>
              </a:rPr>
              <a:t>Produzione locale con fonti rinnovabili, destinata al consumo locale</a:t>
            </a:r>
          </a:p>
          <a:p>
            <a:pPr marL="285840" indent="-285480">
              <a:lnSpc>
                <a:spcPct val="100000"/>
              </a:lnSpc>
              <a:buClr>
                <a:srgbClr val="000000"/>
              </a:buClr>
              <a:buFont typeface="Arial"/>
              <a:buChar char="•"/>
            </a:pPr>
            <a:r>
              <a:rPr lang="it-IT" sz="2400" b="1" strike="noStrike" spc="-1" dirty="0" smtClean="0">
                <a:solidFill>
                  <a:srgbClr val="000000"/>
                </a:solidFill>
                <a:latin typeface="Calibri"/>
              </a:rPr>
              <a:t>Cogeneratori per produrre elettricità e calore col massimo grado di rendimento</a:t>
            </a:r>
            <a:endParaRPr lang="it-IT" sz="2400" b="0" strike="noStrike" spc="-1" dirty="0">
              <a:latin typeface="Arial"/>
            </a:endParaRPr>
          </a:p>
        </p:txBody>
      </p:sp>
      <p:sp>
        <p:nvSpPr>
          <p:cNvPr id="90" name="CustomShape 3"/>
          <p:cNvSpPr/>
          <p:nvPr/>
        </p:nvSpPr>
        <p:spPr>
          <a:xfrm>
            <a:off x="298440" y="4486980"/>
            <a:ext cx="10664640" cy="39589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400" b="1" strike="noStrike" spc="-1" dirty="0" smtClean="0">
                <a:solidFill>
                  <a:srgbClr val="000000"/>
                </a:solidFill>
                <a:latin typeface="Calibri"/>
              </a:rPr>
              <a:t>Tutto questo:</a:t>
            </a:r>
            <a:endParaRPr lang="it-IT" sz="2400" b="0" strike="noStrike" spc="-1" dirty="0" smtClean="0">
              <a:latin typeface="Arial"/>
            </a:endParaRPr>
          </a:p>
          <a:p>
            <a:pPr marL="457200" indent="-456840">
              <a:lnSpc>
                <a:spcPct val="100000"/>
              </a:lnSpc>
              <a:buClr>
                <a:srgbClr val="000000"/>
              </a:buClr>
              <a:buFont typeface="Arial"/>
              <a:buChar char="•"/>
            </a:pPr>
            <a:r>
              <a:rPr lang="it-IT" sz="3200" b="1" strike="noStrike" spc="-1" dirty="0" smtClean="0">
                <a:solidFill>
                  <a:srgbClr val="000000"/>
                </a:solidFill>
                <a:latin typeface="Calibri"/>
              </a:rPr>
              <a:t>Migliora l’efficienza e la responsabilità individuale</a:t>
            </a:r>
            <a:endParaRPr lang="it-IT" sz="3200" b="0" strike="noStrike" spc="-1" dirty="0" smtClean="0">
              <a:latin typeface="Arial"/>
            </a:endParaRPr>
          </a:p>
          <a:p>
            <a:pPr marL="457200" indent="-456840">
              <a:lnSpc>
                <a:spcPct val="100000"/>
              </a:lnSpc>
              <a:buClr>
                <a:srgbClr val="000000"/>
              </a:buClr>
              <a:buFont typeface="Arial"/>
              <a:buChar char="•"/>
            </a:pPr>
            <a:r>
              <a:rPr lang="it-IT" sz="3200" b="1" strike="noStrike" spc="-1" dirty="0" smtClean="0">
                <a:solidFill>
                  <a:srgbClr val="000000"/>
                </a:solidFill>
                <a:latin typeface="Calibri"/>
              </a:rPr>
              <a:t>Riduce il fabbisogno e le dispersioni delle reti interregionali</a:t>
            </a:r>
            <a:endParaRPr lang="it-IT" sz="3200" b="0" strike="noStrike" spc="-1" dirty="0" smtClean="0">
              <a:latin typeface="Arial"/>
            </a:endParaRPr>
          </a:p>
          <a:p>
            <a:pPr marL="457200" indent="-456840">
              <a:lnSpc>
                <a:spcPct val="100000"/>
              </a:lnSpc>
              <a:buClr>
                <a:srgbClr val="000000"/>
              </a:buClr>
              <a:buFont typeface="Arial"/>
              <a:buChar char="•"/>
            </a:pPr>
            <a:r>
              <a:rPr lang="it-IT" sz="3200" b="1" strike="noStrike" spc="-1" dirty="0" smtClean="0">
                <a:solidFill>
                  <a:srgbClr val="000000"/>
                </a:solidFill>
                <a:latin typeface="Calibri"/>
              </a:rPr>
              <a:t>Crea indipendenza dai grandi gruppi e dai monopoli del settore</a:t>
            </a:r>
            <a:endParaRPr lang="it-IT" sz="3200" b="0" strike="noStrike" spc="-1" dirty="0">
              <a:latin typeface="Arial"/>
            </a:endParaRPr>
          </a:p>
        </p:txBody>
      </p:sp>
    </p:spTree>
  </p:cSld>
  <p:clrMapOvr>
    <a:masterClrMapping/>
  </p:clrMapOvr>
  <p:timing>
    <p:tnLst>
      <p:par>
        <p:cTn xmlns:p14="http://schemas.microsoft.com/office/powerpoint/2010/mai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Shape 1"/>
          <p:cNvSpPr txBox="1"/>
          <p:nvPr/>
        </p:nvSpPr>
        <p:spPr>
          <a:xfrm>
            <a:off x="290160" y="481680"/>
            <a:ext cx="7229880" cy="3614040"/>
          </a:xfrm>
          <a:prstGeom prst="rect">
            <a:avLst/>
          </a:prstGeom>
          <a:noFill/>
          <a:ln>
            <a:noFill/>
          </a:ln>
        </p:spPr>
        <p:txBody>
          <a:bodyPr>
            <a:normAutofit/>
          </a:bodyPr>
          <a:lstStyle/>
          <a:p>
            <a:pPr>
              <a:lnSpc>
                <a:spcPct val="90000"/>
              </a:lnSpc>
              <a:spcBef>
                <a:spcPts val="1001"/>
              </a:spcBef>
            </a:pPr>
            <a:r>
              <a:rPr lang="it-IT" sz="2800" b="1" strike="noStrike" spc="-1" dirty="0" smtClean="0">
                <a:solidFill>
                  <a:srgbClr val="000000"/>
                </a:solidFill>
                <a:latin typeface="Calibri"/>
              </a:rPr>
              <a:t>Le cooperative energetiche sono:</a:t>
            </a:r>
            <a:endParaRPr lang="it-IT" sz="2800" b="0" strike="noStrike" spc="-1" dirty="0" smtClean="0">
              <a:solidFill>
                <a:srgbClr val="000000"/>
              </a:solidFill>
              <a:latin typeface="Calibri"/>
            </a:endParaRPr>
          </a:p>
          <a:p>
            <a:pPr marL="228600" indent="-228240">
              <a:lnSpc>
                <a:spcPct val="90000"/>
              </a:lnSpc>
              <a:spcBef>
                <a:spcPts val="1001"/>
              </a:spcBef>
              <a:buClr>
                <a:srgbClr val="0070C0"/>
              </a:buClr>
              <a:buFont typeface="Arial"/>
              <a:buChar char="•"/>
            </a:pPr>
            <a:r>
              <a:rPr lang="it-IT" sz="2800" b="1" u="sng" strike="noStrike" spc="-1" dirty="0" smtClean="0">
                <a:solidFill>
                  <a:srgbClr val="0070C0"/>
                </a:solidFill>
                <a:uFillTx/>
                <a:latin typeface="Calibri"/>
              </a:rPr>
              <a:t>Politicamente utili:</a:t>
            </a:r>
            <a:r>
              <a:rPr lang="it-IT" sz="2800" b="1" strike="noStrike" spc="-1" dirty="0" smtClean="0">
                <a:solidFill>
                  <a:srgbClr val="0070C0"/>
                </a:solidFill>
                <a:latin typeface="Calibri"/>
              </a:rPr>
              <a:t> </a:t>
            </a:r>
            <a:r>
              <a:rPr lang="it-IT" sz="2800" b="1" strike="noStrike" spc="-1" dirty="0" smtClean="0">
                <a:solidFill>
                  <a:srgbClr val="000000"/>
                </a:solidFill>
                <a:latin typeface="Calibri"/>
              </a:rPr>
              <a:t>la produzione energetica passa nelle mani dei cittadini!</a:t>
            </a:r>
            <a:endParaRPr lang="it-IT" sz="2800" b="0" strike="noStrike" spc="-1" dirty="0" smtClean="0">
              <a:solidFill>
                <a:srgbClr val="000000"/>
              </a:solidFill>
              <a:latin typeface="Calibri"/>
            </a:endParaRPr>
          </a:p>
          <a:p>
            <a:pPr marL="228600" indent="-228240">
              <a:lnSpc>
                <a:spcPct val="90000"/>
              </a:lnSpc>
              <a:spcBef>
                <a:spcPts val="1001"/>
              </a:spcBef>
              <a:buClr>
                <a:srgbClr val="0070C0"/>
              </a:buClr>
              <a:buFont typeface="Arial"/>
              <a:buChar char="•"/>
            </a:pPr>
            <a:r>
              <a:rPr lang="it-IT" sz="2800" b="1" u="sng" strike="noStrike" spc="-1" dirty="0" smtClean="0">
                <a:solidFill>
                  <a:srgbClr val="0070C0"/>
                </a:solidFill>
                <a:uFillTx/>
                <a:latin typeface="Calibri"/>
              </a:rPr>
              <a:t>Democratiche:</a:t>
            </a:r>
            <a:r>
              <a:rPr lang="it-IT" sz="2800" b="1" strike="noStrike" spc="-1" dirty="0" smtClean="0">
                <a:solidFill>
                  <a:srgbClr val="0070C0"/>
                </a:solidFill>
                <a:latin typeface="Calibri"/>
              </a:rPr>
              <a:t> </a:t>
            </a:r>
            <a:r>
              <a:rPr lang="it-IT" sz="2800" b="1" strike="noStrike" spc="-1" dirty="0" smtClean="0">
                <a:solidFill>
                  <a:srgbClr val="000000"/>
                </a:solidFill>
                <a:latin typeface="Calibri"/>
              </a:rPr>
              <a:t>ogni socio ha un voto, a prescindere dal capitale versato</a:t>
            </a:r>
            <a:endParaRPr lang="it-IT" sz="2800" b="0" strike="noStrike" spc="-1" dirty="0" smtClean="0">
              <a:solidFill>
                <a:srgbClr val="000000"/>
              </a:solidFill>
              <a:latin typeface="Calibri"/>
            </a:endParaRPr>
          </a:p>
          <a:p>
            <a:pPr marL="228600" indent="-228240">
              <a:lnSpc>
                <a:spcPct val="90000"/>
              </a:lnSpc>
              <a:spcBef>
                <a:spcPts val="1001"/>
              </a:spcBef>
              <a:buClr>
                <a:srgbClr val="0070C0"/>
              </a:buClr>
              <a:buFont typeface="Arial"/>
              <a:buChar char="•"/>
            </a:pPr>
            <a:r>
              <a:rPr lang="it-IT" sz="2800" b="1" u="sng" strike="noStrike" spc="-1" dirty="0" smtClean="0">
                <a:solidFill>
                  <a:srgbClr val="0070C0"/>
                </a:solidFill>
                <a:uFillTx/>
                <a:latin typeface="Calibri"/>
              </a:rPr>
              <a:t>Sostenibili e durature</a:t>
            </a:r>
            <a:r>
              <a:rPr lang="it-IT" sz="2800" b="1" strike="noStrike" spc="-1" dirty="0" smtClean="0">
                <a:solidFill>
                  <a:srgbClr val="0070C0"/>
                </a:solidFill>
                <a:latin typeface="Calibri"/>
              </a:rPr>
              <a:t>: </a:t>
            </a:r>
            <a:r>
              <a:rPr lang="it-IT" sz="2800" b="1" strike="noStrike" spc="-1" dirty="0" smtClean="0">
                <a:solidFill>
                  <a:srgbClr val="000000"/>
                </a:solidFill>
                <a:latin typeface="Calibri"/>
              </a:rPr>
              <a:t>il valore degli impianti costruiti resta invariato nel tempo, anche quando alcuni soci escono dalla cooperativa</a:t>
            </a:r>
            <a:endParaRPr lang="it-IT" sz="2800" b="0" strike="noStrike" spc="-1" dirty="0">
              <a:solidFill>
                <a:srgbClr val="000000"/>
              </a:solidFill>
              <a:latin typeface="Calibri"/>
            </a:endParaRPr>
          </a:p>
        </p:txBody>
      </p:sp>
      <p:pic>
        <p:nvPicPr>
          <p:cNvPr id="92" name="Grafik 4"/>
          <p:cNvPicPr/>
          <p:nvPr/>
        </p:nvPicPr>
        <p:blipFill>
          <a:blip r:embed="rId2"/>
          <a:stretch/>
        </p:blipFill>
        <p:spPr>
          <a:xfrm>
            <a:off x="7498800" y="481680"/>
            <a:ext cx="4457880" cy="3343320"/>
          </a:xfrm>
          <a:prstGeom prst="rect">
            <a:avLst/>
          </a:prstGeom>
          <a:ln>
            <a:noFill/>
          </a:ln>
        </p:spPr>
      </p:pic>
      <p:sp>
        <p:nvSpPr>
          <p:cNvPr id="93" name="CustomShape 2"/>
          <p:cNvSpPr/>
          <p:nvPr/>
        </p:nvSpPr>
        <p:spPr>
          <a:xfrm>
            <a:off x="290160" y="4096080"/>
            <a:ext cx="11420280" cy="264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720">
              <a:lnSpc>
                <a:spcPct val="100000"/>
              </a:lnSpc>
              <a:buClr>
                <a:srgbClr val="0070C0"/>
              </a:buClr>
              <a:buFont typeface="Arial"/>
              <a:buChar char="•"/>
            </a:pPr>
            <a:r>
              <a:rPr lang="it-IT" sz="2800" b="1" u="sng" strike="noStrike" spc="-1" dirty="0" smtClean="0">
                <a:solidFill>
                  <a:srgbClr val="0070C0"/>
                </a:solidFill>
                <a:latin typeface="Calibri"/>
              </a:rPr>
              <a:t>Più </a:t>
            </a:r>
            <a:r>
              <a:rPr lang="it-IT" sz="2800" b="1" u="sng" spc="-1" dirty="0" smtClean="0">
                <a:solidFill>
                  <a:srgbClr val="0070C0"/>
                </a:solidFill>
                <a:latin typeface="Calibri"/>
              </a:rPr>
              <a:t>gestibili e solide</a:t>
            </a:r>
            <a:r>
              <a:rPr lang="it-IT" sz="2800" b="1" strike="noStrike" spc="-1" dirty="0" smtClean="0">
                <a:solidFill>
                  <a:srgbClr val="0070C0"/>
                </a:solidFill>
                <a:latin typeface="Calibri"/>
              </a:rPr>
              <a:t>: </a:t>
            </a:r>
            <a:r>
              <a:rPr lang="it-IT" sz="2800" b="1" strike="noStrike" spc="-1" dirty="0" smtClean="0">
                <a:solidFill>
                  <a:srgbClr val="000000"/>
                </a:solidFill>
                <a:latin typeface="Calibri"/>
              </a:rPr>
              <a:t>le risorse confluiscono esclusivamente negli impianti costruiti (e non in progetti o quote societarie); inoltre, non sono iniziative speculative né progetti per appalti pubblici, e la loro attività è sottoposta alla vigilanza assidua del consorzio delle cooperative.</a:t>
            </a:r>
          </a:p>
        </p:txBody>
      </p:sp>
    </p:spTree>
  </p:cSld>
  <p:clrMapOvr>
    <a:masterClrMapping/>
  </p:clrMapOvr>
  <p:timing>
    <p:tnLst>
      <p:par>
        <p:cTn xmlns:p14="http://schemas.microsoft.com/office/powerpoint/2010/mai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Inhaltsplatzhalter 3"/>
          <p:cNvPicPr/>
          <p:nvPr/>
        </p:nvPicPr>
        <p:blipFill>
          <a:blip r:embed="rId2"/>
          <a:stretch/>
        </p:blipFill>
        <p:spPr>
          <a:xfrm>
            <a:off x="470880" y="190800"/>
            <a:ext cx="4929480" cy="6564960"/>
          </a:xfrm>
          <a:prstGeom prst="rect">
            <a:avLst/>
          </a:prstGeom>
          <a:ln>
            <a:noFill/>
          </a:ln>
        </p:spPr>
      </p:pic>
      <p:sp>
        <p:nvSpPr>
          <p:cNvPr id="95" name="CustomShape 1"/>
          <p:cNvSpPr/>
          <p:nvPr/>
        </p:nvSpPr>
        <p:spPr>
          <a:xfrm>
            <a:off x="5743440" y="463320"/>
            <a:ext cx="6247080" cy="691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3200" b="1" strike="noStrike" spc="-1" dirty="0" smtClean="0">
                <a:solidFill>
                  <a:srgbClr val="000000"/>
                </a:solidFill>
                <a:latin typeface="Calibri"/>
              </a:rPr>
              <a:t>Se un impianto energetico alimentato da fonti rinnovabili: </a:t>
            </a:r>
            <a:endParaRPr lang="it-IT" sz="3200" b="0" strike="noStrike" spc="-1" dirty="0" smtClean="0">
              <a:latin typeface="Arial"/>
            </a:endParaRPr>
          </a:p>
          <a:p>
            <a:pPr marL="457200" indent="-456840">
              <a:lnSpc>
                <a:spcPct val="100000"/>
              </a:lnSpc>
              <a:buClr>
                <a:srgbClr val="000000"/>
              </a:buClr>
              <a:buFont typeface="Arial"/>
              <a:buChar char="•"/>
            </a:pPr>
            <a:r>
              <a:rPr lang="it-IT" sz="3200" b="1" strike="noStrike" spc="-1" dirty="0" smtClean="0">
                <a:solidFill>
                  <a:srgbClr val="000000"/>
                </a:solidFill>
                <a:latin typeface="Calibri"/>
              </a:rPr>
              <a:t>ha dei proprietari che vivono nel territorio</a:t>
            </a:r>
          </a:p>
          <a:p>
            <a:pPr marL="457200" indent="-456840">
              <a:lnSpc>
                <a:spcPct val="100000"/>
              </a:lnSpc>
              <a:buClr>
                <a:srgbClr val="000000"/>
              </a:buClr>
              <a:buFont typeface="Arial"/>
              <a:buChar char="•"/>
            </a:pPr>
            <a:r>
              <a:rPr lang="it-IT" sz="3200" b="1" spc="-1" dirty="0" smtClean="0">
                <a:solidFill>
                  <a:srgbClr val="000000"/>
                </a:solidFill>
                <a:latin typeface="Calibri"/>
              </a:rPr>
              <a:t>è stato finanziato da una banca locale</a:t>
            </a:r>
            <a:endParaRPr lang="it-IT" sz="3200" b="0" strike="noStrike" spc="-1" dirty="0" smtClean="0">
              <a:latin typeface="Arial"/>
            </a:endParaRPr>
          </a:p>
          <a:p>
            <a:pPr marL="457200" indent="-456840">
              <a:lnSpc>
                <a:spcPct val="100000"/>
              </a:lnSpc>
              <a:buClr>
                <a:srgbClr val="000000"/>
              </a:buClr>
              <a:buFont typeface="Arial"/>
              <a:buChar char="•"/>
            </a:pPr>
            <a:r>
              <a:rPr lang="it-IT" sz="3200" b="1" strike="noStrike" spc="-1" dirty="0" smtClean="0">
                <a:solidFill>
                  <a:srgbClr val="000000"/>
                </a:solidFill>
                <a:latin typeface="Calibri"/>
              </a:rPr>
              <a:t>e distribuisce </a:t>
            </a:r>
            <a:r>
              <a:rPr lang="it-IT" sz="3200" b="1" spc="-1" dirty="0">
                <a:solidFill>
                  <a:srgbClr val="000000"/>
                </a:solidFill>
                <a:latin typeface="Calibri"/>
              </a:rPr>
              <a:t>autonomamente l’elettricità </a:t>
            </a:r>
            <a:r>
              <a:rPr lang="it-IT" sz="3200" b="1" strike="noStrike" spc="-1" dirty="0" smtClean="0">
                <a:solidFill>
                  <a:srgbClr val="000000"/>
                </a:solidFill>
                <a:latin typeface="Calibri"/>
              </a:rPr>
              <a:t>prodotta con un proprio marchio,</a:t>
            </a:r>
            <a:endParaRPr lang="it-IT" sz="3200" b="0" strike="noStrike" spc="-1" dirty="0" smtClean="0">
              <a:latin typeface="Arial"/>
            </a:endParaRPr>
          </a:p>
          <a:p>
            <a:pPr>
              <a:lnSpc>
                <a:spcPct val="100000"/>
              </a:lnSpc>
            </a:pPr>
            <a:r>
              <a:rPr lang="it-IT" sz="3200" b="1" spc="-1" dirty="0">
                <a:solidFill>
                  <a:srgbClr val="0070C0"/>
                </a:solidFill>
                <a:latin typeface="Calibri"/>
              </a:rPr>
              <a:t>g</a:t>
            </a:r>
            <a:r>
              <a:rPr lang="it-IT" sz="3200" b="1" strike="noStrike" spc="-1" dirty="0" smtClean="0">
                <a:solidFill>
                  <a:srgbClr val="0070C0"/>
                </a:solidFill>
                <a:latin typeface="Calibri"/>
              </a:rPr>
              <a:t>ran parte del valore aggiunto che genera resta a beneficio del territorio!</a:t>
            </a:r>
            <a:endParaRPr lang="it-IT" sz="3200" b="0" strike="noStrike" spc="-1" dirty="0">
              <a:latin typeface="Arial"/>
            </a:endParaRPr>
          </a:p>
        </p:txBody>
      </p:sp>
    </p:spTree>
  </p:cSld>
  <p:clrMapOvr>
    <a:masterClrMapping/>
  </p:clrMapOvr>
  <p:timing>
    <p:tnLst>
      <p:par>
        <p:cTn xmlns:p14="http://schemas.microsoft.com/office/powerpoint/2010/mai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197640" y="271800"/>
            <a:ext cx="11763360" cy="670320"/>
          </a:xfrm>
          <a:prstGeom prst="rect">
            <a:avLst/>
          </a:prstGeom>
          <a:noFill/>
          <a:ln>
            <a:noFill/>
          </a:ln>
        </p:spPr>
        <p:txBody>
          <a:bodyPr anchor="ctr"/>
          <a:lstStyle/>
          <a:p>
            <a:pPr>
              <a:lnSpc>
                <a:spcPct val="90000"/>
              </a:lnSpc>
            </a:pPr>
            <a:r>
              <a:rPr lang="it-IT" sz="3500" b="1" strike="noStrike" spc="-1" dirty="0" smtClean="0">
                <a:solidFill>
                  <a:srgbClr val="0070C0"/>
                </a:solidFill>
                <a:latin typeface="Calibri"/>
              </a:rPr>
              <a:t>Le strutture energetiche decentrate possono diventare una potenza </a:t>
            </a:r>
            <a:r>
              <a:rPr lang="it-IT" sz="3500" b="1" spc="-1" dirty="0" smtClean="0">
                <a:solidFill>
                  <a:srgbClr val="0070C0"/>
                </a:solidFill>
                <a:latin typeface="Calibri"/>
              </a:rPr>
              <a:t>sul mercato</a:t>
            </a:r>
            <a:r>
              <a:rPr lang="it-IT" sz="3500" b="1" strike="noStrike" spc="-1" dirty="0" smtClean="0">
                <a:solidFill>
                  <a:srgbClr val="0070C0"/>
                </a:solidFill>
                <a:latin typeface="Calibri"/>
              </a:rPr>
              <a:t>!</a:t>
            </a:r>
            <a:endParaRPr lang="it-IT" sz="3500" b="0" strike="noStrike" spc="-1" dirty="0">
              <a:solidFill>
                <a:srgbClr val="000000"/>
              </a:solidFill>
              <a:latin typeface="Calibri"/>
            </a:endParaRPr>
          </a:p>
        </p:txBody>
      </p:sp>
      <p:sp>
        <p:nvSpPr>
          <p:cNvPr id="97" name="TextShape 2"/>
          <p:cNvSpPr txBox="1"/>
          <p:nvPr/>
        </p:nvSpPr>
        <p:spPr>
          <a:xfrm>
            <a:off x="336240" y="1134720"/>
            <a:ext cx="11518920" cy="5636520"/>
          </a:xfrm>
          <a:prstGeom prst="rect">
            <a:avLst/>
          </a:prstGeom>
          <a:noFill/>
          <a:ln>
            <a:noFill/>
          </a:ln>
        </p:spPr>
        <p:txBody>
          <a:bodyPr>
            <a:normAutofit/>
          </a:bodyPr>
          <a:lstStyle/>
          <a:p>
            <a:pPr>
              <a:lnSpc>
                <a:spcPct val="90000"/>
              </a:lnSpc>
              <a:spcBef>
                <a:spcPts val="1001"/>
              </a:spcBef>
            </a:pPr>
            <a:r>
              <a:rPr lang="it-IT" sz="3000" b="1" strike="noStrike" spc="-1" dirty="0" smtClean="0">
                <a:solidFill>
                  <a:srgbClr val="000000"/>
                </a:solidFill>
                <a:latin typeface="Calibri"/>
              </a:rPr>
              <a:t>In </a:t>
            </a:r>
            <a:r>
              <a:rPr lang="it-IT" sz="3000" b="1" spc="-1" dirty="0" smtClean="0">
                <a:solidFill>
                  <a:srgbClr val="000000"/>
                </a:solidFill>
                <a:latin typeface="Calibri"/>
              </a:rPr>
              <a:t>Germania, più di un milione di persone produce energia rinnovabile, e quasi tutti sono organizzati in cooperative eoliche o solari, consorzi, società a responsabilità limitata (SRL) o società in accomandita (SAS).</a:t>
            </a:r>
          </a:p>
          <a:p>
            <a:pPr>
              <a:lnSpc>
                <a:spcPct val="90000"/>
              </a:lnSpc>
              <a:spcBef>
                <a:spcPts val="1001"/>
              </a:spcBef>
            </a:pPr>
            <a:r>
              <a:rPr lang="it-IT" sz="3000" b="1" strike="noStrike" spc="-1" dirty="0" smtClean="0">
                <a:solidFill>
                  <a:srgbClr val="000000"/>
                </a:solidFill>
                <a:latin typeface="Calibri"/>
              </a:rPr>
              <a:t>180.000 persone sono socie di 850 cooperative energetiche.</a:t>
            </a:r>
            <a:endParaRPr lang="it-IT" sz="3000" b="0" strike="noStrike" spc="-1" dirty="0" smtClean="0">
              <a:solidFill>
                <a:srgbClr val="000000"/>
              </a:solidFill>
              <a:latin typeface="Calibri"/>
            </a:endParaRPr>
          </a:p>
          <a:p>
            <a:pPr>
              <a:lnSpc>
                <a:spcPct val="90000"/>
              </a:lnSpc>
              <a:spcBef>
                <a:spcPts val="1001"/>
              </a:spcBef>
            </a:pPr>
            <a:r>
              <a:rPr lang="it-IT" sz="3000" b="1" strike="noStrike" spc="-1" dirty="0" smtClean="0">
                <a:solidFill>
                  <a:srgbClr val="000000"/>
                </a:solidFill>
                <a:latin typeface="Calibri"/>
              </a:rPr>
              <a:t>Oltre a produrre elettricità, le cooperative energetiche </a:t>
            </a:r>
            <a:r>
              <a:rPr lang="it-IT" sz="3000" b="1" spc="-1" dirty="0" smtClean="0">
                <a:solidFill>
                  <a:srgbClr val="000000"/>
                </a:solidFill>
                <a:latin typeface="Calibri"/>
              </a:rPr>
              <a:t>operano spesso in settori correlati, per esempio</a:t>
            </a:r>
            <a:r>
              <a:rPr lang="it-IT" sz="3000" b="1" strike="noStrike" spc="-1" dirty="0" smtClean="0">
                <a:solidFill>
                  <a:srgbClr val="000000"/>
                </a:solidFill>
                <a:latin typeface="Calibri"/>
              </a:rPr>
              <a:t>:</a:t>
            </a:r>
            <a:endParaRPr lang="it-IT" sz="3000" b="0" strike="noStrike" spc="-1" dirty="0" smtClean="0">
              <a:solidFill>
                <a:srgbClr val="000000"/>
              </a:solidFill>
              <a:latin typeface="Calibri"/>
            </a:endParaRPr>
          </a:p>
          <a:p>
            <a:pPr marL="228600" indent="-228240">
              <a:lnSpc>
                <a:spcPct val="90000"/>
              </a:lnSpc>
              <a:spcBef>
                <a:spcPts val="1001"/>
              </a:spcBef>
              <a:buClr>
                <a:srgbClr val="000000"/>
              </a:buClr>
              <a:buFont typeface="Arial"/>
              <a:buChar char="-"/>
            </a:pPr>
            <a:r>
              <a:rPr lang="it-IT" sz="3000" b="1" strike="noStrike" spc="-1" dirty="0" smtClean="0">
                <a:solidFill>
                  <a:srgbClr val="000000"/>
                </a:solidFill>
                <a:latin typeface="Calibri"/>
              </a:rPr>
              <a:t>reti rionali di teleriscaldamento </a:t>
            </a:r>
            <a:r>
              <a:rPr lang="it-IT" sz="3000" b="1" spc="-1" dirty="0" smtClean="0">
                <a:solidFill>
                  <a:srgbClr val="000000"/>
                </a:solidFill>
                <a:latin typeface="Calibri"/>
              </a:rPr>
              <a:t>o villaggi bioenergetici</a:t>
            </a:r>
            <a:endParaRPr lang="it-IT" sz="3000" b="0" strike="noStrike" spc="-1" dirty="0" smtClean="0">
              <a:solidFill>
                <a:srgbClr val="000000"/>
              </a:solidFill>
              <a:latin typeface="Calibri"/>
            </a:endParaRPr>
          </a:p>
          <a:p>
            <a:pPr marL="228600" indent="-228240">
              <a:lnSpc>
                <a:spcPct val="90000"/>
              </a:lnSpc>
              <a:spcBef>
                <a:spcPts val="1001"/>
              </a:spcBef>
              <a:buClr>
                <a:srgbClr val="000000"/>
              </a:buClr>
              <a:buFont typeface="Arial"/>
              <a:buChar char="-"/>
            </a:pPr>
            <a:r>
              <a:rPr lang="it-IT" sz="3000" b="1" strike="noStrike" spc="-1" dirty="0" smtClean="0">
                <a:solidFill>
                  <a:srgbClr val="000000"/>
                </a:solidFill>
                <a:latin typeface="Calibri"/>
              </a:rPr>
              <a:t>servizi di accumulo energetico e reti elettriche condominiali</a:t>
            </a:r>
            <a:endParaRPr lang="it-IT" sz="3000" b="0" strike="noStrike" spc="-1" dirty="0" smtClean="0">
              <a:solidFill>
                <a:srgbClr val="000000"/>
              </a:solidFill>
              <a:latin typeface="Calibri"/>
            </a:endParaRPr>
          </a:p>
          <a:p>
            <a:pPr marL="228600" indent="-228240">
              <a:lnSpc>
                <a:spcPct val="90000"/>
              </a:lnSpc>
              <a:spcBef>
                <a:spcPts val="1001"/>
              </a:spcBef>
              <a:buClr>
                <a:srgbClr val="000000"/>
              </a:buClr>
              <a:buFont typeface="Arial"/>
              <a:buChar char="-"/>
            </a:pPr>
            <a:r>
              <a:rPr lang="it-IT" sz="3000" b="1" spc="-1" dirty="0">
                <a:solidFill>
                  <a:srgbClr val="000000"/>
                </a:solidFill>
                <a:latin typeface="Calibri"/>
              </a:rPr>
              <a:t>d</a:t>
            </a:r>
            <a:r>
              <a:rPr lang="it-IT" sz="3000" b="1" strike="noStrike" spc="-1" dirty="0" smtClean="0">
                <a:solidFill>
                  <a:srgbClr val="000000"/>
                </a:solidFill>
                <a:latin typeface="Calibri"/>
              </a:rPr>
              <a:t>istribuzione di energia solare e </a:t>
            </a:r>
            <a:r>
              <a:rPr lang="it-IT" sz="3000" b="1" spc="-1" dirty="0" smtClean="0">
                <a:solidFill>
                  <a:srgbClr val="000000"/>
                </a:solidFill>
                <a:latin typeface="Calibri"/>
              </a:rPr>
              <a:t>gestione di parchi veicolari elettrici</a:t>
            </a:r>
            <a:endParaRPr lang="it-IT" sz="3000" b="0" strike="noStrike" spc="-1" dirty="0" smtClean="0">
              <a:solidFill>
                <a:srgbClr val="000000"/>
              </a:solidFill>
              <a:latin typeface="Calibri"/>
            </a:endParaRPr>
          </a:p>
          <a:p>
            <a:pPr marL="228600" indent="-228240">
              <a:lnSpc>
                <a:spcPct val="90000"/>
              </a:lnSpc>
              <a:spcBef>
                <a:spcPts val="1001"/>
              </a:spcBef>
              <a:buClr>
                <a:srgbClr val="000000"/>
              </a:buClr>
              <a:buFont typeface="Arial"/>
              <a:buChar char="-"/>
            </a:pPr>
            <a:r>
              <a:rPr lang="it-IT" sz="3000" b="1" spc="-1" dirty="0" smtClean="0">
                <a:solidFill>
                  <a:srgbClr val="000000"/>
                </a:solidFill>
                <a:latin typeface="Calibri"/>
              </a:rPr>
              <a:t>altri servizi in collaborazione coi comuni</a:t>
            </a:r>
            <a:r>
              <a:rPr lang="it-IT" sz="3000" b="1" strike="noStrike" spc="-1" dirty="0" smtClean="0">
                <a:solidFill>
                  <a:srgbClr val="000000"/>
                </a:solidFill>
                <a:latin typeface="Calibri"/>
              </a:rPr>
              <a:t>: gestione di reti, riconversione dell’illuminazione pubblica con lampade a LED e altri.</a:t>
            </a:r>
            <a:endParaRPr lang="it-IT" sz="3000" b="0" strike="noStrike" spc="-1" dirty="0">
              <a:solidFill>
                <a:srgbClr val="000000"/>
              </a:solidFill>
              <a:latin typeface="Calibri"/>
            </a:endParaRPr>
          </a:p>
        </p:txBody>
      </p:sp>
    </p:spTree>
  </p:cSld>
  <p:clrMapOvr>
    <a:masterClrMapping/>
  </p:clrMapOvr>
  <p:timing>
    <p:tnLst>
      <p:par>
        <p:cTn xmlns:p14="http://schemas.microsoft.com/office/powerpoint/2010/mai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102600" y="1007280"/>
            <a:ext cx="7268040" cy="5710320"/>
          </a:xfrm>
          <a:prstGeom prst="rect">
            <a:avLst/>
          </a:prstGeom>
          <a:noFill/>
          <a:ln>
            <a:noFill/>
          </a:ln>
        </p:spPr>
        <p:txBody>
          <a:bodyPr anchor="ctr"/>
          <a:lstStyle/>
          <a:p>
            <a:pPr>
              <a:lnSpc>
                <a:spcPct val="90000"/>
              </a:lnSpc>
            </a:pPr>
            <a:r>
              <a:rPr lang="it-IT" sz="3000" b="1" spc="-1" dirty="0" smtClean="0">
                <a:solidFill>
                  <a:srgbClr val="000000"/>
                </a:solidFill>
                <a:latin typeface="Calibri"/>
              </a:rPr>
              <a:t>Fondata nel </a:t>
            </a:r>
            <a:r>
              <a:rPr lang="it-IT" sz="3000" b="1" strike="noStrike" spc="-1" dirty="0" smtClean="0">
                <a:solidFill>
                  <a:srgbClr val="000000"/>
                </a:solidFill>
                <a:latin typeface="Calibri"/>
              </a:rPr>
              <a:t>2008, oggi conta ca.  270 soci con un capitale versato di 1 milione di euro.</a:t>
            </a:r>
            <a:endParaRPr lang="it-IT" sz="3000" b="1" spc="-1" dirty="0">
              <a:solidFill>
                <a:srgbClr val="000000"/>
              </a:solidFill>
              <a:latin typeface="Calibri"/>
            </a:endParaRPr>
          </a:p>
          <a:p>
            <a:pPr>
              <a:lnSpc>
                <a:spcPct val="90000"/>
              </a:lnSpc>
            </a:pPr>
            <a:r>
              <a:rPr lang="it-IT" sz="3000" b="1" spc="-1" dirty="0" smtClean="0">
                <a:solidFill>
                  <a:srgbClr val="000000"/>
                </a:solidFill>
                <a:latin typeface="Calibri"/>
              </a:rPr>
              <a:t>Impianti gestiti:</a:t>
            </a:r>
            <a:r>
              <a:rPr lang="it-IT" dirty="0" smtClean="0"/>
              <a:t/>
            </a:r>
            <a:br>
              <a:rPr lang="it-IT" dirty="0" smtClean="0"/>
            </a:br>
            <a:r>
              <a:rPr lang="it-IT" dirty="0" smtClean="0"/>
              <a:t/>
            </a:r>
            <a:br>
              <a:rPr lang="it-IT" dirty="0" smtClean="0"/>
            </a:br>
            <a:r>
              <a:rPr lang="it-IT" sz="3000" b="1" strike="noStrike" spc="-1" dirty="0" smtClean="0">
                <a:solidFill>
                  <a:srgbClr val="000000"/>
                </a:solidFill>
                <a:latin typeface="Calibri"/>
              </a:rPr>
              <a:t>18 impianti fotovoltaici con una potenza di 2.017 </a:t>
            </a:r>
            <a:r>
              <a:rPr lang="it-IT" sz="3000" b="1" strike="noStrike" spc="-1" dirty="0" err="1" smtClean="0">
                <a:solidFill>
                  <a:srgbClr val="000000"/>
                </a:solidFill>
                <a:latin typeface="Calibri"/>
              </a:rPr>
              <a:t>kWp</a:t>
            </a:r>
            <a:r>
              <a:rPr lang="it-IT" sz="3000" b="1" strike="noStrike" spc="-1" dirty="0" smtClean="0">
                <a:solidFill>
                  <a:srgbClr val="000000"/>
                </a:solidFill>
                <a:latin typeface="Calibri"/>
              </a:rPr>
              <a:t> </a:t>
            </a:r>
            <a:r>
              <a:rPr lang="it-IT" dirty="0"/>
              <a:t>(</a:t>
            </a:r>
            <a:r>
              <a:rPr lang="it-IT" sz="3000" b="1" strike="noStrike" spc="-1" dirty="0" smtClean="0">
                <a:solidFill>
                  <a:srgbClr val="000000"/>
                </a:solidFill>
                <a:latin typeface="Calibri"/>
              </a:rPr>
              <a:t>ca. 16.000 m² di pannelli fotovoltaici, che coprono il fabbisogno di elettricità di ca. 1.200 abitanti)</a:t>
            </a:r>
            <a:r>
              <a:rPr lang="it-IT" dirty="0" smtClean="0"/>
              <a:t/>
            </a:r>
            <a:br>
              <a:rPr lang="it-IT" dirty="0" smtClean="0"/>
            </a:br>
            <a:r>
              <a:rPr lang="it-IT" dirty="0" smtClean="0"/>
              <a:t/>
            </a:r>
            <a:br>
              <a:rPr lang="it-IT" dirty="0" smtClean="0"/>
            </a:br>
            <a:r>
              <a:rPr lang="it-IT" sz="3000" b="1" strike="noStrike" spc="-1" dirty="0" smtClean="0">
                <a:solidFill>
                  <a:srgbClr val="000000"/>
                </a:solidFill>
                <a:latin typeface="Calibri"/>
              </a:rPr>
              <a:t>2 reti di teleriscaldamento per ca. 60 nuclei familiari</a:t>
            </a:r>
            <a:r>
              <a:rPr lang="it-IT" dirty="0" smtClean="0"/>
              <a:t/>
            </a:r>
            <a:br>
              <a:rPr lang="it-IT" dirty="0" smtClean="0"/>
            </a:br>
            <a:r>
              <a:rPr lang="it-IT" dirty="0" smtClean="0"/>
              <a:t/>
            </a:r>
            <a:br>
              <a:rPr lang="it-IT" dirty="0" smtClean="0"/>
            </a:br>
            <a:r>
              <a:rPr lang="it-IT" sz="3000" b="1" strike="noStrike" spc="-1" dirty="0" smtClean="0">
                <a:solidFill>
                  <a:srgbClr val="000000"/>
                </a:solidFill>
                <a:latin typeface="Calibri"/>
              </a:rPr>
              <a:t>Attualmente sta progettando fino a 40 nuovi impianti eolici (elettricità per ca. 250.000 abitanti)</a:t>
            </a:r>
            <a:endParaRPr lang="it-IT" sz="3000" b="0" strike="noStrike" spc="-1" dirty="0">
              <a:solidFill>
                <a:srgbClr val="000000"/>
              </a:solidFill>
              <a:latin typeface="Calibri"/>
            </a:endParaRPr>
          </a:p>
        </p:txBody>
      </p:sp>
      <p:pic>
        <p:nvPicPr>
          <p:cNvPr id="99" name="Grafik 2"/>
          <p:cNvPicPr/>
          <p:nvPr/>
        </p:nvPicPr>
        <p:blipFill>
          <a:blip r:embed="rId2"/>
          <a:stretch/>
        </p:blipFill>
        <p:spPr>
          <a:xfrm>
            <a:off x="7370640" y="1096920"/>
            <a:ext cx="4636440" cy="2375640"/>
          </a:xfrm>
          <a:prstGeom prst="rect">
            <a:avLst/>
          </a:prstGeom>
          <a:ln>
            <a:noFill/>
          </a:ln>
        </p:spPr>
      </p:pic>
      <p:sp>
        <p:nvSpPr>
          <p:cNvPr id="100" name="CustomShape 2"/>
          <p:cNvSpPr/>
          <p:nvPr/>
        </p:nvSpPr>
        <p:spPr>
          <a:xfrm>
            <a:off x="7371360" y="4226760"/>
            <a:ext cx="4405320" cy="252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it-IT" sz="3200" b="1" strike="noStrike" spc="-1" dirty="0" smtClean="0">
                <a:solidFill>
                  <a:srgbClr val="0070C0"/>
                </a:solidFill>
                <a:latin typeface="Calibri"/>
              </a:rPr>
              <a:t>Vogliamo contribuire </a:t>
            </a:r>
            <a:r>
              <a:rPr lang="it-IT" sz="3200" b="1" strike="noStrike" spc="-1" dirty="0" smtClean="0">
                <a:solidFill>
                  <a:srgbClr val="0070C0"/>
                </a:solidFill>
                <a:latin typeface="Calibri"/>
              </a:rPr>
              <a:t>ad azzerare le emissioni climalteranti di </a:t>
            </a:r>
            <a:r>
              <a:rPr lang="it-IT" sz="3200" b="1" strike="noStrike" spc="-1" dirty="0" smtClean="0">
                <a:solidFill>
                  <a:srgbClr val="0070C0"/>
                </a:solidFill>
                <a:latin typeface="Calibri"/>
              </a:rPr>
              <a:t>Hannover</a:t>
            </a:r>
            <a:endParaRPr lang="it-IT" sz="3200" b="0" strike="noStrike" spc="-1" dirty="0">
              <a:latin typeface="Arial"/>
            </a:endParaRPr>
          </a:p>
        </p:txBody>
      </p:sp>
      <p:sp>
        <p:nvSpPr>
          <p:cNvPr id="101" name="CustomShape 3"/>
          <p:cNvSpPr/>
          <p:nvPr/>
        </p:nvSpPr>
        <p:spPr>
          <a:xfrm>
            <a:off x="7584120" y="3511440"/>
            <a:ext cx="3722400" cy="57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600" b="1" strike="noStrike" spc="-1" dirty="0" smtClean="0">
                <a:solidFill>
                  <a:srgbClr val="000000"/>
                </a:solidFill>
                <a:latin typeface="Calibri"/>
              </a:rPr>
              <a:t>Alcuni soci della cooperativa</a:t>
            </a:r>
            <a:endParaRPr lang="it-IT" sz="1600" b="0" strike="noStrike" spc="-1" dirty="0">
              <a:latin typeface="Arial"/>
            </a:endParaRPr>
          </a:p>
        </p:txBody>
      </p:sp>
      <p:sp>
        <p:nvSpPr>
          <p:cNvPr id="102" name="CustomShape 4"/>
          <p:cNvSpPr/>
          <p:nvPr/>
        </p:nvSpPr>
        <p:spPr>
          <a:xfrm>
            <a:off x="728657" y="170640"/>
            <a:ext cx="10374463" cy="62056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3600" b="1" strike="noStrike" spc="-1" dirty="0" smtClean="0">
                <a:solidFill>
                  <a:srgbClr val="0070C0"/>
                </a:solidFill>
                <a:latin typeface="Calibri"/>
              </a:rPr>
              <a:t>La cooperativa </a:t>
            </a:r>
            <a:r>
              <a:rPr lang="it-IT" sz="3600" b="1" strike="noStrike" spc="-1" dirty="0" err="1" smtClean="0">
                <a:solidFill>
                  <a:srgbClr val="0070C0"/>
                </a:solidFill>
                <a:latin typeface="Calibri"/>
              </a:rPr>
              <a:t>NaturEnergie</a:t>
            </a:r>
            <a:r>
              <a:rPr lang="it-IT" sz="3600" b="1" strike="noStrike" spc="-1" dirty="0" smtClean="0">
                <a:solidFill>
                  <a:srgbClr val="0070C0"/>
                </a:solidFill>
                <a:latin typeface="Calibri"/>
              </a:rPr>
              <a:t> </a:t>
            </a:r>
            <a:r>
              <a:rPr lang="it-IT" sz="3600" b="1" strike="noStrike" spc="-1" dirty="0" err="1" smtClean="0">
                <a:solidFill>
                  <a:srgbClr val="0070C0"/>
                </a:solidFill>
                <a:latin typeface="Calibri"/>
              </a:rPr>
              <a:t>Region</a:t>
            </a:r>
            <a:r>
              <a:rPr lang="it-IT" sz="3600" b="1" strike="noStrike" spc="-1" dirty="0" smtClean="0">
                <a:solidFill>
                  <a:srgbClr val="0070C0"/>
                </a:solidFill>
                <a:latin typeface="Calibri"/>
              </a:rPr>
              <a:t> Hannover</a:t>
            </a:r>
            <a:endParaRPr lang="it-IT" sz="3600" b="0" strike="noStrike" spc="-1" dirty="0">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Shape 1"/>
          <p:cNvSpPr txBox="1"/>
          <p:nvPr/>
        </p:nvSpPr>
        <p:spPr>
          <a:xfrm>
            <a:off x="457200" y="169200"/>
            <a:ext cx="11065680" cy="1444680"/>
          </a:xfrm>
          <a:prstGeom prst="rect">
            <a:avLst/>
          </a:prstGeom>
          <a:noFill/>
          <a:ln>
            <a:noFill/>
          </a:ln>
        </p:spPr>
        <p:txBody>
          <a:bodyPr anchor="ctr">
            <a:normAutofit/>
          </a:bodyPr>
          <a:lstStyle/>
          <a:p>
            <a:pPr>
              <a:lnSpc>
                <a:spcPct val="90000"/>
              </a:lnSpc>
            </a:pPr>
            <a:r>
              <a:rPr lang="it-IT" sz="2800" b="1" strike="noStrike" spc="-1" dirty="0" smtClean="0">
                <a:solidFill>
                  <a:srgbClr val="000000"/>
                </a:solidFill>
                <a:latin typeface="Calibri"/>
              </a:rPr>
              <a:t>Col marchio </a:t>
            </a:r>
            <a:r>
              <a:rPr lang="it-IT" sz="2800" b="1" u="sng" strike="noStrike" spc="-1" dirty="0" err="1" smtClean="0">
                <a:solidFill>
                  <a:srgbClr val="0070C0"/>
                </a:solidFill>
                <a:uFillTx/>
                <a:latin typeface="Calibri"/>
              </a:rPr>
              <a:t>Reg|Strom</a:t>
            </a:r>
            <a:r>
              <a:rPr lang="it-IT" sz="2800" b="1" u="sng" strike="noStrike" spc="-1" dirty="0" smtClean="0">
                <a:solidFill>
                  <a:srgbClr val="548235"/>
                </a:solidFill>
                <a:uFillTx/>
                <a:latin typeface="Calibri"/>
              </a:rPr>
              <a:t> </a:t>
            </a:r>
            <a:r>
              <a:rPr lang="it-IT" sz="2800" b="1" strike="noStrike" spc="-1" dirty="0" smtClean="0">
                <a:solidFill>
                  <a:srgbClr val="000000"/>
                </a:solidFill>
                <a:latin typeface="Calibri"/>
              </a:rPr>
              <a:t>distribuiamo elettricità prodotta da una cooperativa con fonti rinnovabili. Il coordinamento fa capo a un consorzio nazionale (“</a:t>
            </a:r>
            <a:r>
              <a:rPr lang="it-IT" sz="2800" b="1" strike="noStrike" spc="-1" dirty="0" err="1" smtClean="0">
                <a:solidFill>
                  <a:srgbClr val="000000"/>
                </a:solidFill>
                <a:latin typeface="Calibri"/>
              </a:rPr>
              <a:t>Bürgerwerke</a:t>
            </a:r>
            <a:r>
              <a:rPr lang="it-IT" sz="2800" b="1" strike="noStrike" spc="-1" dirty="0" smtClean="0">
                <a:solidFill>
                  <a:srgbClr val="000000"/>
                </a:solidFill>
                <a:latin typeface="Calibri"/>
              </a:rPr>
              <a:t>”) cui aderiscono ca. 50 cooperative.</a:t>
            </a:r>
          </a:p>
        </p:txBody>
      </p:sp>
      <p:pic>
        <p:nvPicPr>
          <p:cNvPr id="104" name="Picture 2"/>
          <p:cNvPicPr/>
          <p:nvPr/>
        </p:nvPicPr>
        <p:blipFill>
          <a:blip r:embed="rId2"/>
          <a:stretch/>
        </p:blipFill>
        <p:spPr>
          <a:xfrm>
            <a:off x="457200" y="1614240"/>
            <a:ext cx="7053480" cy="1763280"/>
          </a:xfrm>
          <a:prstGeom prst="rect">
            <a:avLst/>
          </a:prstGeom>
          <a:ln>
            <a:noFill/>
          </a:ln>
        </p:spPr>
      </p:pic>
      <p:pic>
        <p:nvPicPr>
          <p:cNvPr id="105" name="Grafik 2"/>
          <p:cNvPicPr/>
          <p:nvPr/>
        </p:nvPicPr>
        <p:blipFill>
          <a:blip r:embed="rId3"/>
          <a:stretch/>
        </p:blipFill>
        <p:spPr>
          <a:xfrm>
            <a:off x="7511040" y="1613880"/>
            <a:ext cx="4501080" cy="4205660"/>
          </a:xfrm>
          <a:prstGeom prst="rect">
            <a:avLst/>
          </a:prstGeom>
          <a:ln>
            <a:noFill/>
          </a:ln>
        </p:spPr>
      </p:pic>
      <p:sp>
        <p:nvSpPr>
          <p:cNvPr id="106" name="CustomShape 2"/>
          <p:cNvSpPr/>
          <p:nvPr/>
        </p:nvSpPr>
        <p:spPr>
          <a:xfrm>
            <a:off x="410400" y="3705120"/>
            <a:ext cx="7146720" cy="3929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800" b="1" strike="noStrike" spc="-1" dirty="0" smtClean="0">
                <a:solidFill>
                  <a:srgbClr val="000000"/>
                </a:solidFill>
                <a:latin typeface="Calibri"/>
              </a:rPr>
              <a:t>Inoltre, </a:t>
            </a:r>
            <a:r>
              <a:rPr lang="it-IT" sz="2800" b="1" spc="-1" dirty="0" smtClean="0">
                <a:solidFill>
                  <a:srgbClr val="000000"/>
                </a:solidFill>
                <a:latin typeface="Calibri"/>
              </a:rPr>
              <a:t>da un po’ di tempo è anche ammesso stipulare contratti di fornitura con i produttori. In questo caso, la gestione del contratto e la garanzia di fornitura ininterrotta è fornita dalla società di servizi </a:t>
            </a:r>
            <a:r>
              <a:rPr lang="it-IT" sz="2800" b="1" strike="noStrike" spc="-1" dirty="0" smtClean="0">
                <a:solidFill>
                  <a:srgbClr val="000000"/>
                </a:solidFill>
                <a:latin typeface="Calibri"/>
              </a:rPr>
              <a:t>ENYWAY </a:t>
            </a:r>
            <a:r>
              <a:rPr lang="it-IT" sz="2800" b="1" strike="noStrike" spc="-1" dirty="0" err="1" smtClean="0">
                <a:solidFill>
                  <a:srgbClr val="000000"/>
                </a:solidFill>
                <a:latin typeface="Calibri"/>
              </a:rPr>
              <a:t>https</a:t>
            </a:r>
            <a:r>
              <a:rPr lang="it-IT" sz="2800" b="1" strike="noStrike" spc="-1" dirty="0" smtClean="0">
                <a:solidFill>
                  <a:srgbClr val="000000"/>
                </a:solidFill>
                <a:latin typeface="Calibri"/>
              </a:rPr>
              <a:t>://</a:t>
            </a:r>
            <a:r>
              <a:rPr lang="it-IT" sz="2800" b="1" strike="noStrike" spc="-1" dirty="0" err="1" smtClean="0">
                <a:solidFill>
                  <a:srgbClr val="000000"/>
                </a:solidFill>
                <a:latin typeface="Calibri"/>
              </a:rPr>
              <a:t>www.enyway.com</a:t>
            </a:r>
            <a:endParaRPr lang="it-IT" sz="2800" b="0" strike="noStrike" spc="-1" dirty="0">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606600" y="150480"/>
            <a:ext cx="11158920" cy="903600"/>
          </a:xfrm>
          <a:prstGeom prst="rect">
            <a:avLst/>
          </a:prstGeom>
          <a:noFill/>
          <a:ln>
            <a:noFill/>
          </a:ln>
        </p:spPr>
        <p:txBody>
          <a:bodyPr anchor="ctr"/>
          <a:lstStyle/>
          <a:p>
            <a:pPr algn="ctr">
              <a:lnSpc>
                <a:spcPct val="90000"/>
              </a:lnSpc>
            </a:pPr>
            <a:r>
              <a:rPr lang="it-IT" sz="3600" b="1" strike="noStrike" spc="-1" dirty="0" smtClean="0">
                <a:solidFill>
                  <a:srgbClr val="0070C0"/>
                </a:solidFill>
                <a:latin typeface="Calibri"/>
              </a:rPr>
              <a:t>Nei progetti energetici di grandi dimensioni le cooperative hanno dei limiti oggettivi!</a:t>
            </a:r>
            <a:endParaRPr lang="it-IT" sz="3600" b="0" strike="noStrike" spc="-1" dirty="0">
              <a:solidFill>
                <a:srgbClr val="000000"/>
              </a:solidFill>
              <a:latin typeface="Calibri"/>
            </a:endParaRPr>
          </a:p>
        </p:txBody>
      </p:sp>
      <p:sp>
        <p:nvSpPr>
          <p:cNvPr id="108" name="TextShape 2"/>
          <p:cNvSpPr txBox="1"/>
          <p:nvPr/>
        </p:nvSpPr>
        <p:spPr>
          <a:xfrm>
            <a:off x="494640" y="1357200"/>
            <a:ext cx="11270880" cy="5181480"/>
          </a:xfrm>
          <a:prstGeom prst="rect">
            <a:avLst/>
          </a:prstGeom>
          <a:noFill/>
          <a:ln>
            <a:noFill/>
          </a:ln>
        </p:spPr>
        <p:txBody>
          <a:bodyPr>
            <a:normAutofit fontScale="92500" lnSpcReduction="20000"/>
          </a:bodyPr>
          <a:lstStyle/>
          <a:p>
            <a:pPr>
              <a:lnSpc>
                <a:spcPct val="90000"/>
              </a:lnSpc>
              <a:spcBef>
                <a:spcPts val="1001"/>
              </a:spcBef>
            </a:pPr>
            <a:r>
              <a:rPr lang="it-IT" sz="2800" b="1" strike="noStrike" spc="-1" dirty="0" smtClean="0">
                <a:solidFill>
                  <a:srgbClr val="000000"/>
                </a:solidFill>
                <a:latin typeface="Calibri"/>
              </a:rPr>
              <a:t>Un parco eolico costituito da quattro rotori (135 m di altezza al mozzo, 200 m di altezza complessiva, 3,5 MW di potenza) costa ca. 20 mio di €, progettazione compresa.</a:t>
            </a:r>
          </a:p>
          <a:p>
            <a:pPr>
              <a:lnSpc>
                <a:spcPct val="90000"/>
              </a:lnSpc>
              <a:spcBef>
                <a:spcPts val="1001"/>
              </a:spcBef>
            </a:pPr>
            <a:r>
              <a:rPr lang="it-IT" sz="2800" b="1" strike="noStrike" spc="-1" dirty="0" smtClean="0">
                <a:solidFill>
                  <a:srgbClr val="000000"/>
                </a:solidFill>
                <a:latin typeface="Calibri"/>
              </a:rPr>
              <a:t>Con una quota di capitale di rischio del 20%, servono 4 mio di €. Se ogni socio versa in media 2.000 €, per realizzare quattro rotori servono 2.000 soci! E trovarne così tanti è assai laborioso, oltre a comportare difficoltà organizzative e gestionali notevoli per la cooperativa.</a:t>
            </a:r>
            <a:endParaRPr lang="it-IT" sz="2800" b="0" strike="noStrike" spc="-1" dirty="0" smtClean="0">
              <a:solidFill>
                <a:srgbClr val="000000"/>
              </a:solidFill>
              <a:latin typeface="Calibri"/>
            </a:endParaRPr>
          </a:p>
          <a:p>
            <a:pPr>
              <a:lnSpc>
                <a:spcPct val="90000"/>
              </a:lnSpc>
              <a:spcBef>
                <a:spcPts val="1001"/>
              </a:spcBef>
            </a:pPr>
            <a:r>
              <a:rPr lang="it-IT" sz="2800" b="1" strike="noStrike" spc="-1" dirty="0" smtClean="0">
                <a:solidFill>
                  <a:srgbClr val="000000"/>
                </a:solidFill>
                <a:latin typeface="Calibri"/>
              </a:rPr>
              <a:t>Inoltre, le cooperative non possono assumersi un rischio di progettazione eccessivo, sicché per un po’ di tempo era stato introdotto un “privilegio per l’energia prodotta dalle cooperative”, che però è stato abolito poco tempo dopo su insistenza della lobby dei grandi gruppi.</a:t>
            </a:r>
            <a:endParaRPr lang="it-IT" sz="2800" b="0" strike="noStrike" spc="-1" dirty="0" smtClean="0">
              <a:solidFill>
                <a:srgbClr val="000000"/>
              </a:solidFill>
              <a:latin typeface="Calibri"/>
            </a:endParaRPr>
          </a:p>
          <a:p>
            <a:pPr>
              <a:lnSpc>
                <a:spcPct val="90000"/>
              </a:lnSpc>
              <a:spcBef>
                <a:spcPts val="1001"/>
              </a:spcBef>
            </a:pPr>
            <a:r>
              <a:rPr lang="it-IT" sz="2800" b="1" strike="noStrike" spc="-1" dirty="0" smtClean="0">
                <a:solidFill>
                  <a:srgbClr val="000000"/>
                </a:solidFill>
                <a:latin typeface="Calibri"/>
              </a:rPr>
              <a:t>Pertanto: i parchi eolici richiedono una gestione altamente professionale, sono quasi sempre organizzati sotto forma di SRL o SAS per ridurre i rischi, e di </a:t>
            </a:r>
            <a:r>
              <a:rPr lang="it-IT" sz="2800" b="1" spc="-1" dirty="0" smtClean="0">
                <a:solidFill>
                  <a:srgbClr val="000000"/>
                </a:solidFill>
                <a:latin typeface="Calibri"/>
              </a:rPr>
              <a:t>regola non si possono gestire con una struttura sociale basata sul volontariato.</a:t>
            </a:r>
            <a:endParaRPr lang="it-IT" sz="2800" b="0" strike="noStrike" spc="-1" dirty="0" smtClean="0">
              <a:solidFill>
                <a:srgbClr val="000000"/>
              </a:solidFill>
              <a:latin typeface="Calibri"/>
            </a:endParaRPr>
          </a:p>
          <a:p>
            <a:pPr>
              <a:lnSpc>
                <a:spcPct val="90000"/>
              </a:lnSpc>
              <a:spcBef>
                <a:spcPts val="1001"/>
              </a:spcBef>
            </a:pPr>
            <a:r>
              <a:rPr lang="it-IT" sz="2800" b="1" strike="noStrike" spc="-1" dirty="0" smtClean="0">
                <a:solidFill>
                  <a:srgbClr val="000000"/>
                </a:solidFill>
                <a:latin typeface="Calibri"/>
              </a:rPr>
              <a:t>La nostra struttura organizzativa, </a:t>
            </a:r>
            <a:r>
              <a:rPr lang="it-IT" sz="2800" b="1" spc="-1" dirty="0" smtClean="0">
                <a:solidFill>
                  <a:srgbClr val="000000"/>
                </a:solidFill>
                <a:latin typeface="Calibri"/>
              </a:rPr>
              <a:t>che presentiamo di seguito, è un caso limite.</a:t>
            </a:r>
            <a:endParaRPr lang="it-IT" sz="2800" b="0" strike="noStrike" spc="-1" dirty="0" smtClean="0">
              <a:solidFill>
                <a:srgbClr val="000000"/>
              </a:solidFill>
              <a:latin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804600" y="248760"/>
            <a:ext cx="10515240" cy="819360"/>
          </a:xfrm>
          <a:prstGeom prst="rect">
            <a:avLst/>
          </a:prstGeom>
          <a:noFill/>
          <a:ln>
            <a:noFill/>
          </a:ln>
        </p:spPr>
        <p:txBody>
          <a:bodyPr anchor="ctr">
            <a:normAutofit fontScale="85000" lnSpcReduction="20000"/>
          </a:bodyPr>
          <a:lstStyle/>
          <a:p>
            <a:pPr algn="ctr">
              <a:lnSpc>
                <a:spcPct val="90000"/>
              </a:lnSpc>
            </a:pPr>
            <a:r>
              <a:rPr lang="it-IT" sz="3600" b="1" strike="noStrike" spc="-1" dirty="0" smtClean="0">
                <a:solidFill>
                  <a:srgbClr val="0070C0"/>
                </a:solidFill>
                <a:latin typeface="Calibri"/>
              </a:rPr>
              <a:t>La nostra struttura organizzativa per </a:t>
            </a:r>
            <a:r>
              <a:rPr lang="it-IT" sz="3600" b="1" strike="noStrike" spc="-1" dirty="0" err="1" smtClean="0">
                <a:solidFill>
                  <a:srgbClr val="0070C0"/>
                </a:solidFill>
                <a:latin typeface="Calibri"/>
              </a:rPr>
              <a:t>ca</a:t>
            </a:r>
            <a:r>
              <a:rPr lang="it-IT" sz="3600" b="1" strike="noStrike" spc="-1" dirty="0" smtClean="0">
                <a:solidFill>
                  <a:srgbClr val="0070C0"/>
                </a:solidFill>
                <a:latin typeface="Calibri"/>
              </a:rPr>
              <a:t>. 40 impianti eolici</a:t>
            </a:r>
            <a:r>
              <a:rPr lang="it-IT" dirty="0" smtClean="0"/>
              <a:t/>
            </a:r>
            <a:br>
              <a:rPr lang="it-IT" dirty="0" smtClean="0"/>
            </a:br>
            <a:r>
              <a:rPr lang="it-IT" sz="3600" b="1" strike="noStrike" spc="-1" dirty="0" smtClean="0">
                <a:solidFill>
                  <a:srgbClr val="0070C0"/>
                </a:solidFill>
                <a:latin typeface="Calibri"/>
              </a:rPr>
              <a:t>(200 mio di € di investimento)</a:t>
            </a:r>
            <a:endParaRPr lang="it-IT" sz="3600" b="0" strike="noStrike" spc="-1" dirty="0">
              <a:solidFill>
                <a:srgbClr val="000000"/>
              </a:solidFill>
              <a:latin typeface="Calibri"/>
            </a:endParaRPr>
          </a:p>
        </p:txBody>
      </p:sp>
      <p:pic>
        <p:nvPicPr>
          <p:cNvPr id="110" name="Inhaltsplatzhalter 3"/>
          <p:cNvPicPr/>
          <p:nvPr/>
        </p:nvPicPr>
        <p:blipFill>
          <a:blip r:embed="rId2"/>
          <a:stretch/>
        </p:blipFill>
        <p:spPr>
          <a:xfrm>
            <a:off x="3101998" y="1267560"/>
            <a:ext cx="2525521" cy="1522488"/>
          </a:xfrm>
          <a:prstGeom prst="rect">
            <a:avLst/>
          </a:prstGeom>
          <a:ln w="57240">
            <a:solidFill>
              <a:srgbClr val="00B050"/>
            </a:solidFill>
            <a:round/>
          </a:ln>
        </p:spPr>
      </p:pic>
      <p:sp>
        <p:nvSpPr>
          <p:cNvPr id="111" name="CustomShape 2"/>
          <p:cNvSpPr/>
          <p:nvPr/>
        </p:nvSpPr>
        <p:spPr>
          <a:xfrm>
            <a:off x="596880" y="3352222"/>
            <a:ext cx="6634440" cy="2514338"/>
          </a:xfrm>
          <a:prstGeom prst="rect">
            <a:avLst/>
          </a:prstGeom>
          <a:ln w="57240">
            <a:solidFill>
              <a:srgbClr val="00B050"/>
            </a:solidFill>
          </a:ln>
        </p:spPr>
        <p:style>
          <a:lnRef idx="2">
            <a:schemeClr val="accent6"/>
          </a:lnRef>
          <a:fillRef idx="1">
            <a:schemeClr val="lt1"/>
          </a:fillRef>
          <a:effectRef idx="0">
            <a:schemeClr val="accent6"/>
          </a:effectRef>
          <a:fontRef idx="minor"/>
        </p:style>
        <p:txBody>
          <a:bodyPr lIns="90000" tIns="45000" rIns="90000" bIns="45000"/>
          <a:lstStyle/>
          <a:p>
            <a:pPr algn="ctr">
              <a:lnSpc>
                <a:spcPct val="100000"/>
              </a:lnSpc>
            </a:pPr>
            <a:r>
              <a:rPr lang="it-IT" sz="1800" b="1" strike="noStrike" spc="-1" dirty="0" smtClean="0">
                <a:solidFill>
                  <a:srgbClr val="000000"/>
                </a:solidFill>
                <a:latin typeface="Calibri"/>
              </a:rPr>
              <a:t>La S</a:t>
            </a:r>
            <a:r>
              <a:rPr lang="it-IT" b="1" spc="-1" dirty="0" smtClean="0">
                <a:solidFill>
                  <a:srgbClr val="000000"/>
                </a:solidFill>
                <a:latin typeface="Calibri"/>
              </a:rPr>
              <a:t>ocietà di gestione </a:t>
            </a:r>
            <a:r>
              <a:rPr lang="it-IT" b="1" spc="-1" dirty="0">
                <a:solidFill>
                  <a:srgbClr val="000000"/>
                </a:solidFill>
                <a:latin typeface="Calibri"/>
              </a:rPr>
              <a:t>a responsabilità limitata </a:t>
            </a:r>
            <a:r>
              <a:rPr lang="it-IT" b="1" spc="-1" dirty="0" err="1">
                <a:solidFill>
                  <a:srgbClr val="000000"/>
                </a:solidFill>
                <a:latin typeface="Calibri"/>
              </a:rPr>
              <a:t>NaturEnergie</a:t>
            </a:r>
            <a:r>
              <a:rPr lang="it-IT" b="1" spc="-1" dirty="0">
                <a:solidFill>
                  <a:srgbClr val="000000"/>
                </a:solidFill>
                <a:latin typeface="Calibri"/>
              </a:rPr>
              <a:t> </a:t>
            </a:r>
            <a:r>
              <a:rPr lang="it-IT" sz="1800" b="1" strike="noStrike" spc="-1" dirty="0" err="1" smtClean="0">
                <a:solidFill>
                  <a:srgbClr val="000000"/>
                </a:solidFill>
                <a:latin typeface="Calibri"/>
              </a:rPr>
              <a:t>Region</a:t>
            </a:r>
            <a:r>
              <a:rPr lang="it-IT" sz="1800" b="1" strike="noStrike" spc="-1" dirty="0" smtClean="0">
                <a:solidFill>
                  <a:srgbClr val="000000"/>
                </a:solidFill>
                <a:latin typeface="Calibri"/>
              </a:rPr>
              <a:t> Hannover (SRL) è controllata al 100% dalla cooperativa omonima, e gestisce la partecipazione dei soci della </a:t>
            </a:r>
            <a:r>
              <a:rPr lang="it-IT" b="1" spc="-1" dirty="0" smtClean="0">
                <a:solidFill>
                  <a:srgbClr val="000000"/>
                </a:solidFill>
                <a:latin typeface="Calibri"/>
              </a:rPr>
              <a:t>cooperativa in </a:t>
            </a:r>
            <a:r>
              <a:rPr lang="it-IT" b="1" spc="-1" dirty="0">
                <a:solidFill>
                  <a:srgbClr val="000000"/>
                </a:solidFill>
                <a:latin typeface="Calibri"/>
              </a:rPr>
              <a:t>veste di accomandataria di 11 SRL &amp; C. </a:t>
            </a:r>
            <a:r>
              <a:rPr lang="it-IT" b="1" spc="-1" dirty="0" smtClean="0">
                <a:solidFill>
                  <a:srgbClr val="000000"/>
                </a:solidFill>
                <a:latin typeface="Calibri"/>
              </a:rPr>
              <a:t>SAS. </a:t>
            </a:r>
            <a:r>
              <a:rPr lang="it-IT" sz="1800" b="1" strike="noStrike" spc="-1" dirty="0" smtClean="0">
                <a:solidFill>
                  <a:srgbClr val="000000"/>
                </a:solidFill>
                <a:latin typeface="Calibri"/>
              </a:rPr>
              <a:t>La SRL non si assume alcun rischio di progettazione, ma si limita a garantire la gestione commerciale degli impianti già realizzati.</a:t>
            </a:r>
            <a:endParaRPr lang="it-IT" sz="1800" b="0" strike="noStrike" spc="-1" dirty="0" smtClean="0">
              <a:latin typeface="Arial"/>
            </a:endParaRPr>
          </a:p>
        </p:txBody>
      </p:sp>
      <p:sp>
        <p:nvSpPr>
          <p:cNvPr id="112" name="CustomShape 3"/>
          <p:cNvSpPr/>
          <p:nvPr/>
        </p:nvSpPr>
        <p:spPr>
          <a:xfrm>
            <a:off x="607507" y="5506920"/>
            <a:ext cx="11032560" cy="1218345"/>
          </a:xfrm>
          <a:prstGeom prst="rect">
            <a:avLst/>
          </a:prstGeom>
          <a:ln w="57240">
            <a:solidFill>
              <a:srgbClr val="00B050"/>
            </a:solidFill>
          </a:ln>
        </p:spPr>
        <p:style>
          <a:lnRef idx="2">
            <a:schemeClr val="accent6"/>
          </a:lnRef>
          <a:fillRef idx="1">
            <a:schemeClr val="lt1"/>
          </a:fillRef>
          <a:effectRef idx="0">
            <a:schemeClr val="accent6"/>
          </a:effectRef>
          <a:fontRef idx="minor"/>
        </p:style>
        <p:txBody>
          <a:bodyPr lIns="90000" tIns="45000" rIns="90000" bIns="45000"/>
          <a:lstStyle/>
          <a:p>
            <a:pPr algn="ctr">
              <a:lnSpc>
                <a:spcPct val="100000"/>
              </a:lnSpc>
            </a:pPr>
            <a:r>
              <a:rPr lang="it-IT" sz="1800" b="1" strike="noStrike" spc="-1" dirty="0" smtClean="0">
                <a:solidFill>
                  <a:srgbClr val="000000"/>
                </a:solidFill>
                <a:latin typeface="Calibri"/>
              </a:rPr>
              <a:t>In 11 SAS sono organizzati ca. 220 soci della cooperativa (non più di 20 soci per SAS) in veste di accomandanti. Sono proprietari dei diritti di immissione in rete dell’elettricità, e versano da 10.000 a 100.000 € di capitale ciascuno. La parte rimanente del capitale di rischio è raccolta con un </a:t>
            </a:r>
            <a:r>
              <a:rPr lang="it-IT" sz="1800" b="1" i="1" strike="noStrike" spc="-1" dirty="0" err="1" smtClean="0">
                <a:solidFill>
                  <a:srgbClr val="000000"/>
                </a:solidFill>
                <a:latin typeface="Calibri"/>
              </a:rPr>
              <a:t>crowd</a:t>
            </a:r>
            <a:r>
              <a:rPr lang="it-IT" sz="1800" b="1" i="1" strike="noStrike" spc="-1" dirty="0" smtClean="0">
                <a:solidFill>
                  <a:srgbClr val="000000"/>
                </a:solidFill>
                <a:latin typeface="Calibri"/>
              </a:rPr>
              <a:t> </a:t>
            </a:r>
            <a:r>
              <a:rPr lang="it-IT" sz="1800" b="1" i="1" strike="noStrike" spc="-1" dirty="0" err="1" smtClean="0">
                <a:solidFill>
                  <a:srgbClr val="000000"/>
                </a:solidFill>
                <a:latin typeface="Calibri"/>
              </a:rPr>
              <a:t>funding</a:t>
            </a:r>
            <a:r>
              <a:rPr lang="it-IT" sz="1800" b="1" strike="noStrike" spc="-1" dirty="0" smtClean="0">
                <a:solidFill>
                  <a:srgbClr val="000000"/>
                </a:solidFill>
                <a:latin typeface="Calibri"/>
              </a:rPr>
              <a:t>. Ciascuna SAS stipula contratti di servizio, progettazione e costruzione con la SRL sopra menzionata.</a:t>
            </a:r>
            <a:endParaRPr lang="it-IT" sz="1800" b="0" strike="noStrike" spc="-1" dirty="0">
              <a:latin typeface="Arial"/>
            </a:endParaRPr>
          </a:p>
        </p:txBody>
      </p:sp>
      <p:sp>
        <p:nvSpPr>
          <p:cNvPr id="113" name="CustomShape 4"/>
          <p:cNvSpPr/>
          <p:nvPr/>
        </p:nvSpPr>
        <p:spPr>
          <a:xfrm>
            <a:off x="7811640" y="1145170"/>
            <a:ext cx="3817800" cy="3799878"/>
          </a:xfrm>
          <a:prstGeom prst="rect">
            <a:avLst/>
          </a:prstGeom>
          <a:solidFill>
            <a:schemeClr val="bg1"/>
          </a:solidFill>
          <a:ln w="57240">
            <a:solidFill>
              <a:srgbClr val="00B050"/>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1" strike="noStrike" spc="-1" dirty="0" smtClean="0">
                <a:solidFill>
                  <a:srgbClr val="000000"/>
                </a:solidFill>
                <a:latin typeface="Calibri"/>
              </a:rPr>
              <a:t>Una ditta privata di progettazione e impiantistica progetta e costruisce gli impianti a proprio rischio di costo, vendendoceli poi alla condizioni precedentemente pattuite, e </a:t>
            </a:r>
            <a:r>
              <a:rPr lang="it-IT" b="1" spc="-1" dirty="0" smtClean="0">
                <a:solidFill>
                  <a:srgbClr val="000000"/>
                </a:solidFill>
                <a:latin typeface="Calibri"/>
              </a:rPr>
              <a:t>assumendosi successivamente la gestione tecnica degli impianti.</a:t>
            </a:r>
            <a:endParaRPr lang="it-IT" sz="1800" b="1" strike="noStrike" spc="-1" dirty="0" smtClean="0">
              <a:solidFill>
                <a:srgbClr val="000000"/>
              </a:solidFill>
              <a:latin typeface="Calibri"/>
            </a:endParaRPr>
          </a:p>
          <a:p>
            <a:pPr>
              <a:lnSpc>
                <a:spcPct val="100000"/>
              </a:lnSpc>
            </a:pPr>
            <a:r>
              <a:rPr lang="it-IT" sz="1800" b="1" strike="noStrike" spc="-1" dirty="0" smtClean="0">
                <a:solidFill>
                  <a:srgbClr val="000000"/>
                </a:solidFill>
                <a:latin typeface="Calibri"/>
              </a:rPr>
              <a:t>Una società di gestione privata dà consulenza alle 11 SAS in materia di progettazione e acquisizione di finanziamenti, coordinando </a:t>
            </a:r>
            <a:r>
              <a:rPr lang="it-IT" b="1" spc="-1" dirty="0" smtClean="0">
                <a:solidFill>
                  <a:srgbClr val="000000"/>
                </a:solidFill>
                <a:latin typeface="Calibri"/>
              </a:rPr>
              <a:t>e seguendo i contratti con i costruttori degli impianti.</a:t>
            </a:r>
            <a:endParaRPr lang="it-IT" sz="1800" b="0" strike="noStrike" spc="-1" dirty="0">
              <a:latin typeface="Arial"/>
            </a:endParaRPr>
          </a:p>
        </p:txBody>
      </p:sp>
      <p:sp>
        <p:nvSpPr>
          <p:cNvPr id="114" name="CustomShape 5"/>
          <p:cNvSpPr/>
          <p:nvPr/>
        </p:nvSpPr>
        <p:spPr>
          <a:xfrm>
            <a:off x="3913920" y="2904565"/>
            <a:ext cx="322920" cy="447657"/>
          </a:xfrm>
          <a:prstGeom prst="upDownArrow">
            <a:avLst>
              <a:gd name="adj1" fmla="val 50000"/>
              <a:gd name="adj2" fmla="val 50000"/>
            </a:avLst>
          </a:prstGeom>
          <a:ln>
            <a:solidFill>
              <a:srgbClr val="00B050"/>
            </a:solidFill>
          </a:ln>
        </p:spPr>
        <p:style>
          <a:lnRef idx="2">
            <a:schemeClr val="accent6">
              <a:shade val="50000"/>
            </a:schemeClr>
          </a:lnRef>
          <a:fillRef idx="1">
            <a:schemeClr val="accent6"/>
          </a:fillRef>
          <a:effectRef idx="0">
            <a:schemeClr val="accent6"/>
          </a:effectRef>
          <a:fontRef idx="minor"/>
        </p:style>
      </p:sp>
      <p:sp>
        <p:nvSpPr>
          <p:cNvPr id="115" name="CustomShape 6"/>
          <p:cNvSpPr/>
          <p:nvPr/>
        </p:nvSpPr>
        <p:spPr>
          <a:xfrm>
            <a:off x="3935160" y="5070960"/>
            <a:ext cx="322920" cy="435960"/>
          </a:xfrm>
          <a:prstGeom prst="upDownArrow">
            <a:avLst>
              <a:gd name="adj1" fmla="val 50000"/>
              <a:gd name="adj2" fmla="val 50000"/>
            </a:avLst>
          </a:prstGeom>
          <a:ln/>
        </p:spPr>
        <p:style>
          <a:lnRef idx="2">
            <a:schemeClr val="accent6">
              <a:shade val="50000"/>
            </a:schemeClr>
          </a:lnRef>
          <a:fillRef idx="1">
            <a:schemeClr val="accent6"/>
          </a:fillRef>
          <a:effectRef idx="0">
            <a:schemeClr val="accent6"/>
          </a:effectRef>
          <a:fontRef idx="minor"/>
        </p:style>
      </p:sp>
      <p:sp>
        <p:nvSpPr>
          <p:cNvPr id="116" name="CustomShape 7"/>
          <p:cNvSpPr/>
          <p:nvPr/>
        </p:nvSpPr>
        <p:spPr>
          <a:xfrm>
            <a:off x="9489600" y="5070960"/>
            <a:ext cx="322920" cy="435960"/>
          </a:xfrm>
          <a:prstGeom prst="upDownArrow">
            <a:avLst>
              <a:gd name="adj1" fmla="val 50000"/>
              <a:gd name="adj2" fmla="val 50000"/>
            </a:avLst>
          </a:prstGeom>
          <a:ln/>
        </p:spPr>
        <p:style>
          <a:lnRef idx="2">
            <a:schemeClr val="accent6">
              <a:shade val="50000"/>
            </a:schemeClr>
          </a:lnRef>
          <a:fillRef idx="1">
            <a:schemeClr val="accent6"/>
          </a:fillRef>
          <a:effectRef idx="0">
            <a:schemeClr val="accent6"/>
          </a:effectRef>
          <a:fontRef idx="minor"/>
        </p:style>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TotalTime>
  <Words>1543</Words>
  <Application>Microsoft Macintosh PowerPoint</Application>
  <PresentationFormat>Personalizzato</PresentationFormat>
  <Paragraphs>84</Paragraphs>
  <Slides>14</Slides>
  <Notes>0</Notes>
  <HiddenSlides>0</HiddenSlides>
  <MMClips>0</MMClips>
  <ScaleCrop>false</ScaleCrop>
  <HeadingPairs>
    <vt:vector size="4" baseType="variant">
      <vt:variant>
        <vt:lpstr>Tema</vt:lpstr>
      </vt:variant>
      <vt:variant>
        <vt:i4>2</vt:i4>
      </vt:variant>
      <vt:variant>
        <vt:lpstr>Titoli diapositive</vt:lpstr>
      </vt:variant>
      <vt:variant>
        <vt:i4>14</vt:i4>
      </vt:variant>
    </vt:vector>
  </HeadingPairs>
  <TitlesOfParts>
    <vt:vector size="16" baseType="lpstr">
      <vt:lpstr>Office Theme</vt:lpstr>
      <vt:lpstr>Office Theme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Heike Mönninghoff</dc:creator>
  <dc:description/>
  <cp:lastModifiedBy>Alberto</cp:lastModifiedBy>
  <cp:revision>130</cp:revision>
  <dcterms:created xsi:type="dcterms:W3CDTF">2014-03-20T17:31:57Z</dcterms:created>
  <dcterms:modified xsi:type="dcterms:W3CDTF">2018-09-21T07:39:27Z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Breitbild</vt:lpwstr>
  </property>
  <property fmtid="{D5CDD505-2E9C-101B-9397-08002B2CF9AE}" pid="9" name="ScaleCrop">
    <vt:bool>false</vt:bool>
  </property>
  <property fmtid="{D5CDD505-2E9C-101B-9397-08002B2CF9AE}" pid="10" name="ShareDoc">
    <vt:bool>false</vt:bool>
  </property>
  <property fmtid="{D5CDD505-2E9C-101B-9397-08002B2CF9AE}" pid="11" name="Slides">
    <vt:i4>14</vt:i4>
  </property>
</Properties>
</file>